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312" r:id="rId2"/>
    <p:sldId id="377" r:id="rId3"/>
    <p:sldId id="410" r:id="rId4"/>
    <p:sldId id="409" r:id="rId5"/>
    <p:sldId id="394" r:id="rId6"/>
    <p:sldId id="414" r:id="rId7"/>
    <p:sldId id="412" r:id="rId8"/>
    <p:sldId id="398" r:id="rId9"/>
    <p:sldId id="413" r:id="rId10"/>
    <p:sldId id="385" r:id="rId11"/>
    <p:sldId id="415" r:id="rId12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3" autoAdjust="0"/>
  </p:normalViewPr>
  <p:slideViewPr>
    <p:cSldViewPr snapToGrid="0">
      <p:cViewPr>
        <p:scale>
          <a:sx n="115" d="100"/>
          <a:sy n="115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29.03.2018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10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43414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29.03.2018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6405" y="3341076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4948" y="152641"/>
            <a:ext cx="102614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ПО КВАЛИФИКАЦИОННОЙ КАТЕГОРИИ «ПЕДАГОГ-МАСТЕР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</a:t>
            </a: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(АОО НИШ)</a:t>
            </a:r>
            <a:endParaRPr 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520" y="720090"/>
            <a:ext cx="4971687" cy="5808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58725" y="739013"/>
            <a:ext cx="6563942" cy="57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2590" y="920117"/>
            <a:ext cx="4695151" cy="32781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ЭТАП</a:t>
            </a:r>
          </a:p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55733" y="1456174"/>
            <a:ext cx="6224747" cy="78390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ОБОБЩЕНИЕ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52590" y="1456173"/>
            <a:ext cx="4695151" cy="1351904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НАЦИОНАЛЬНОЕ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ТЕСТИРОВАНИЕ</a:t>
            </a:r>
          </a:p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55733" y="900530"/>
            <a:ext cx="6224747" cy="34001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II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ЭТАП</a:t>
            </a:r>
          </a:p>
          <a:p>
            <a:pPr algn="ctr"/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811742" y="2325509"/>
            <a:ext cx="2025531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674272" y="2325509"/>
            <a:ext cx="1793328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ВОУД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ЕНТ</a:t>
            </a:r>
            <a:endParaRPr lang="ru-RU" sz="14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7518999" y="2325509"/>
            <a:ext cx="2221513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Конкурсов, олимпиад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28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818537" y="2942296"/>
            <a:ext cx="2018736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ЦПИ</a:t>
            </a:r>
          </a:p>
          <a:p>
            <a:pPr marL="85725" indent="-85725"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Наблюдение уроков</a:t>
            </a:r>
          </a:p>
          <a:p>
            <a:pPr marL="85725" indent="-85725"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Предоставление обратной связи</a:t>
            </a:r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2F75E7C-0362-4B86-9C62-C6409A212FD1}"/>
              </a:ext>
            </a:extLst>
          </p:cNvPr>
          <p:cNvSpPr/>
          <p:nvPr/>
        </p:nvSpPr>
        <p:spPr>
          <a:xfrm>
            <a:off x="395015" y="4405695"/>
            <a:ext cx="4752726" cy="9389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и проведение национального квалификационного тестирования в регионах</a:t>
            </a:r>
          </a:p>
          <a:p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342900" indent="-342900" algn="ctr">
              <a:buAutoNum type="arabicPeriod"/>
            </a:pPr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8D2D7429-3D61-4BAC-8ECC-94CFDBABAF33}"/>
              </a:ext>
            </a:extLst>
          </p:cNvPr>
          <p:cNvSpPr/>
          <p:nvPr/>
        </p:nvSpPr>
        <p:spPr>
          <a:xfrm>
            <a:off x="395015" y="5519731"/>
            <a:ext cx="4752726" cy="8891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Проведение пробного квалификационного тестирования в регионах</a:t>
            </a:r>
          </a:p>
          <a:p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187BAA76-0AB5-4276-80F1-311AAE7E1B45}"/>
              </a:ext>
            </a:extLst>
          </p:cNvPr>
          <p:cNvSpPr/>
          <p:nvPr/>
        </p:nvSpPr>
        <p:spPr>
          <a:xfrm>
            <a:off x="395015" y="3042884"/>
            <a:ext cx="4752727" cy="11851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Разработка национального квалификационного тестирования для квалификационной категории «педагог-мастер»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C6829144-9F46-4D4F-9E91-8C411AF1A763}"/>
              </a:ext>
            </a:extLst>
          </p:cNvPr>
          <p:cNvSpPr/>
          <p:nvPr/>
        </p:nvSpPr>
        <p:spPr>
          <a:xfrm>
            <a:off x="5655733" y="4259360"/>
            <a:ext cx="6181540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практики «педагогов-исследователей» и «педагогов-мастеров»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5A53EC25-D5A4-42F4-B088-E58651A02C95}"/>
              </a:ext>
            </a:extLst>
          </p:cNvPr>
          <p:cNvSpPr/>
          <p:nvPr/>
        </p:nvSpPr>
        <p:spPr>
          <a:xfrm>
            <a:off x="5674271" y="5026275"/>
            <a:ext cx="6163001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проведению исследования практики </a:t>
            </a:r>
            <a:r>
              <a:rPr lang="kk-KZ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(исследование урока, исследование в действии)</a:t>
            </a:r>
            <a:endParaRPr lang="kk-KZ" sz="16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67CE2A0-D6A5-4800-8756-B4B4982B23D6}"/>
              </a:ext>
            </a:extLst>
          </p:cNvPr>
          <p:cNvSpPr/>
          <p:nvPr/>
        </p:nvSpPr>
        <p:spPr>
          <a:xfrm>
            <a:off x="5655733" y="5800586"/>
            <a:ext cx="6181540" cy="6273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Методическое сопровождение процедур оценивания педагогов по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242430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77726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для педагогов 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1626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312691" y="206456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60920"/>
              </p:ext>
            </p:extLst>
          </p:nvPr>
        </p:nvGraphicFramePr>
        <p:xfrm>
          <a:off x="1091725" y="635000"/>
          <a:ext cx="4084123" cy="622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91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742808" y="2165377"/>
            <a:ext cx="2137639" cy="988846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kk-KZ" sz="9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педагогических работников</a:t>
            </a:r>
            <a:endParaRPr lang="ru-RU" sz="9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степень кандидата 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</a:t>
            </a: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педагогических работников</a:t>
            </a:r>
            <a:endParaRPr lang="ru-RU" sz="8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624887" y="1099161"/>
            <a:ext cx="2137639" cy="70769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9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</a:t>
            </a:r>
            <a:r>
              <a:rPr lang="ru-RU" sz="9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дошкольное </a:t>
            </a:r>
            <a:r>
              <a:rPr lang="ru-RU" sz="9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9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9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2938661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653263" y="4114361"/>
            <a:ext cx="2137638" cy="156372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endParaRPr lang="ru-RU" sz="7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-Продуктивное  </a:t>
            </a:r>
            <a:r>
              <a:rPr lang="ru-RU" sz="700" dirty="0">
                <a:solidFill>
                  <a:srgbClr val="00B050"/>
                </a:solidFill>
                <a:latin typeface="Century Gothic" panose="020B0502020202020204" pitchFamily="34" charset="0"/>
              </a:rPr>
              <a:t>использование  новых образовательных технологий, в том числе экспериментальной и инновационной деятельности: транслирование  практических 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результатов </a:t>
            </a:r>
            <a:r>
              <a:rPr lang="ru-RU" sz="700" dirty="0" err="1" smtClean="0">
                <a:solidFill>
                  <a:srgbClr val="00B050"/>
                </a:solidFill>
                <a:latin typeface="Century Gothic" panose="020B0502020202020204" pitchFamily="34" charset="0"/>
              </a:rPr>
              <a:t>профессиональ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-ной </a:t>
            </a:r>
            <a:r>
              <a:rPr lang="ru-RU" sz="700" dirty="0">
                <a:solidFill>
                  <a:srgbClr val="00B050"/>
                </a:solidFill>
                <a:latin typeface="Century Gothic" panose="020B0502020202020204" pitchFamily="34" charset="0"/>
              </a:rPr>
              <a:t>деятельности на городском, областном, республиканском, международном уровнях; </a:t>
            </a:r>
            <a:r>
              <a:rPr lang="ru-RU" sz="7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</a:p>
          <a:p>
            <a:pPr algn="ctr" defTabSz="711200">
              <a:spcBef>
                <a:spcPct val="0"/>
              </a:spcBef>
            </a:pPr>
            <a:r>
              <a:rPr lang="ru-RU" sz="7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-Победители  республиканских  и международных конкурсов, авторские проекты и наличие сертификатов к ним или диплом магистра </a:t>
            </a:r>
            <a:r>
              <a:rPr lang="kk-KZ" sz="7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  <a:endParaRPr lang="kk-KZ" sz="7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</a:t>
            </a:r>
            <a:r>
              <a:rPr lang="ru-RU" sz="7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педагогов ДО</a:t>
            </a:r>
            <a:endParaRPr lang="ru-RU" sz="700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7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7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7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7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303717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3419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742433"/>
            <a:ext cx="900845" cy="729619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08923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375231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724165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19951" y="56591"/>
            <a:ext cx="3485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для педагогов дошкольных организаций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712539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742433"/>
            <a:ext cx="2137639" cy="729620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 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НИШ  </a:t>
            </a:r>
            <a:endParaRPr lang="ru-RU" sz="7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004365"/>
            <a:ext cx="2137639" cy="77901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17145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>
                <a:solidFill>
                  <a:srgbClr val="00B050"/>
                </a:solidFill>
                <a:latin typeface="Century Gothic" panose="020B0502020202020204" pitchFamily="34" charset="0"/>
              </a:rPr>
              <a:t>/высшее педагогическое дошкольное </a:t>
            </a:r>
            <a:r>
              <a:rPr lang="ru-RU" sz="10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образование</a:t>
            </a:r>
            <a:endParaRPr lang="ru-RU" sz="10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(для всех педагогов ДО</a:t>
            </a:r>
            <a:r>
              <a:rPr lang="kk-KZ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; 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стаж 2 года + требования)</a:t>
            </a: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130736"/>
            <a:ext cx="868015" cy="676117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004365"/>
            <a:ext cx="893167" cy="77901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2851755"/>
            <a:ext cx="2137639" cy="1186239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7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Транслирование педагогического </a:t>
            </a:r>
            <a:r>
              <a:rPr lang="ru-RU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опыта  практических  результатов  своей     профессиональной деятельности,  </a:t>
            </a: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активное  участие  </a:t>
            </a:r>
            <a:r>
              <a:rPr lang="ru-RU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в  работе  методических    объединений, конференций, семинаров городского, областного уровня.</a:t>
            </a:r>
            <a:endParaRPr lang="ru-RU" sz="7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Победители городских, областных конкурсов;</a:t>
            </a:r>
            <a:r>
              <a:rPr lang="ru-RU" sz="800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endParaRPr lang="ru-RU" sz="8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(для </a:t>
            </a:r>
            <a:r>
              <a:rPr lang="ru-RU" sz="7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всех </a:t>
            </a: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педагогов ДО;</a:t>
            </a:r>
          </a:p>
          <a:p>
            <a:pPr algn="ctr" defTabSz="711200">
              <a:spcBef>
                <a:spcPct val="0"/>
              </a:spcBef>
            </a:pPr>
            <a:r>
              <a:rPr lang="ru-RU" sz="7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стаж 3 года+ требования)</a:t>
            </a:r>
            <a:endParaRPr lang="ru-RU" sz="7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2894773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942128" y="1581951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Дошкольная организация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ОБОЩЕНИЕ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91137" y="740049"/>
            <a:ext cx="4251229" cy="304698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ДЕЙСТВУЮЩАЯ МОДЕЛЬ</a:t>
            </a:r>
          </a:p>
          <a:p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РК -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</a:t>
            </a: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тестирования</a:t>
            </a: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составляет сто двадцать (120) минут, </a:t>
            </a:r>
            <a:endParaRPr lang="ru-RU" sz="1200" i="1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</a:t>
            </a:r>
            <a:endParaRPr lang="ru-RU" sz="1200" i="1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сто </a:t>
            </a:r>
            <a:r>
              <a:rPr lang="ru-RU" sz="1200" i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пятьдесят (150) минут</a:t>
            </a:r>
            <a:r>
              <a:rPr lang="ru-RU" sz="1200" i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2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137" y="4112068"/>
            <a:ext cx="4240348" cy="230832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аттестации на все уровни педагогического мастерства в аттестационную комиссию 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предоставляет </a:t>
            </a:r>
            <a:r>
              <a:rPr lang="ru-RU" sz="1200" dirty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2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Содержание учебного предмета» (70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%)</a:t>
            </a:r>
          </a:p>
          <a:p>
            <a:pPr marL="171450" indent="-171450">
              <a:buFontTx/>
              <a:buChar char="-"/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- «Методика преподавания предмета» (30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%)</a:t>
            </a:r>
          </a:p>
          <a:p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4520242" y="4295955"/>
            <a:ext cx="351585" cy="15700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191376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852" y="1001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621724" y="6474576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88298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55261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55261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661085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2476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0203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2476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1111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57354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05253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0672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42413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05253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08658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42413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37846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0154985" y="5678337"/>
            <a:ext cx="154589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лимпиад,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конкурсов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0941842" y="5525453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5126</TotalTime>
  <Words>1546</Words>
  <Application>Microsoft Office PowerPoint</Application>
  <PresentationFormat>Произвольный</PresentationFormat>
  <Paragraphs>396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1_Тема Office</vt:lpstr>
      <vt:lpstr>Презентация PowerPoint</vt:lpstr>
      <vt:lpstr>ЦЕЛИ АТТЕСТАЦИИ</vt:lpstr>
      <vt:lpstr>Презентация PowerPoint</vt:lpstr>
      <vt:lpstr>ПЕРЕХОД НА НОВУЮ МОДЕЛЬ АТТЕСТАЦИИ ПЕДАГОГОВ</vt:lpstr>
      <vt:lpstr>Презентация PowerPoint</vt:lpstr>
      <vt:lpstr>Презентация PowerPoint</vt:lpstr>
      <vt:lpstr>Презентация PowerPoint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User</cp:lastModifiedBy>
  <cp:revision>771</cp:revision>
  <cp:lastPrinted>2018-01-24T03:51:50Z</cp:lastPrinted>
  <dcterms:created xsi:type="dcterms:W3CDTF">2015-09-16T09:12:39Z</dcterms:created>
  <dcterms:modified xsi:type="dcterms:W3CDTF">2018-03-29T15:10:00Z</dcterms:modified>
</cp:coreProperties>
</file>