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1"/>
  </p:notesMasterIdLst>
  <p:sldIdLst>
    <p:sldId id="299" r:id="rId4"/>
    <p:sldId id="285" r:id="rId5"/>
    <p:sldId id="261" r:id="rId6"/>
    <p:sldId id="288" r:id="rId7"/>
    <p:sldId id="303" r:id="rId8"/>
    <p:sldId id="302" r:id="rId9"/>
    <p:sldId id="305" r:id="rId10"/>
    <p:sldId id="304" r:id="rId11"/>
    <p:sldId id="300" r:id="rId12"/>
    <p:sldId id="271" r:id="rId13"/>
    <p:sldId id="308" r:id="rId14"/>
    <p:sldId id="309" r:id="rId15"/>
    <p:sldId id="279" r:id="rId16"/>
    <p:sldId id="272" r:id="rId17"/>
    <p:sldId id="277" r:id="rId18"/>
    <p:sldId id="287" r:id="rId19"/>
    <p:sldId id="262" r:id="rId20"/>
  </p:sldIdLst>
  <p:sldSz cx="9144000" cy="5143500" type="screen16x9"/>
  <p:notesSz cx="6858000" cy="99472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A40D"/>
    <a:srgbClr val="32A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6" autoAdjust="0"/>
    <p:restoredTop sz="94628" autoAdjust="0"/>
  </p:normalViewPr>
  <p:slideViewPr>
    <p:cSldViewPr>
      <p:cViewPr>
        <p:scale>
          <a:sx n="100" d="100"/>
          <a:sy n="100" d="100"/>
        </p:scale>
        <p:origin x="-582" y="114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C6302-3135-4CE6-9158-9B70F686B4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73A33-2421-4A94-A291-CDC634713A51}">
      <dgm:prSet phldrT="[Текст]"/>
      <dgm:spPr>
        <a:xfrm>
          <a:off x="502069" y="405479"/>
          <a:ext cx="3413968" cy="768754"/>
        </a:xfrm>
        <a:prstGeom prst="rect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Министерство образования и науки Республики Казахстан</a:t>
          </a:r>
          <a:r>
            <a:rPr lang="ru-RU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 </a:t>
          </a:r>
          <a:r>
            <a:rPr lang="en-US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www.edu.gov.kz</a:t>
          </a:r>
          <a:r>
            <a:rPr lang="ru-RU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 </a:t>
          </a:r>
          <a:endParaRPr lang="ru-RU" dirty="0">
            <a:solidFill>
              <a:srgbClr val="FFFF00"/>
            </a:solidFill>
            <a:latin typeface="Trebuchet MS"/>
            <a:ea typeface="+mn-ea"/>
            <a:cs typeface="+mn-cs"/>
          </a:endParaRPr>
        </a:p>
      </dgm:t>
    </dgm:pt>
    <dgm:pt modelId="{F95AE977-B8B2-4B62-B311-4705446D2472}" type="parTrans" cxnId="{01D80AF9-4AF9-4BB4-A49F-C7900B2C2B25}">
      <dgm:prSet/>
      <dgm:spPr/>
      <dgm:t>
        <a:bodyPr/>
        <a:lstStyle/>
        <a:p>
          <a:endParaRPr lang="ru-RU"/>
        </a:p>
      </dgm:t>
    </dgm:pt>
    <dgm:pt modelId="{2FB1DBCD-D498-4006-9A84-1014596CFBF6}" type="sibTrans" cxnId="{01D80AF9-4AF9-4BB4-A49F-C7900B2C2B25}">
      <dgm:prSet/>
      <dgm:spPr>
        <a:xfrm>
          <a:off x="-4332410" y="-666528"/>
          <a:ext cx="5176826" cy="5176826"/>
        </a:xfrm>
        <a:prstGeom prst="blockArc">
          <a:avLst>
            <a:gd name="adj1" fmla="val 18900000"/>
            <a:gd name="adj2" fmla="val 2700000"/>
            <a:gd name="adj3" fmla="val 417"/>
          </a:avLst>
        </a:prstGeom>
        <a:noFill/>
        <a:ln w="15875" cap="flat" cmpd="sng" algn="ctr">
          <a:solidFill>
            <a:srgbClr val="4E67C8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E4DB8B9C-732E-4DF5-BE13-7F82E3DB22F9}">
      <dgm:prSet phldrT="[Текст]"/>
      <dgm:spPr>
        <a:xfrm>
          <a:off x="827054" y="1537508"/>
          <a:ext cx="3134526" cy="768754"/>
        </a:xfrm>
        <a:prstGeom prst="rect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i="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Комитет по контролю в сфере образования и науки</a:t>
          </a:r>
          <a:r>
            <a:rPr lang="en-US" b="1" i="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 </a:t>
          </a:r>
          <a:r>
            <a:rPr lang="en-US" b="1" i="0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http://control.edu.gov.kz</a:t>
          </a:r>
          <a:endParaRPr lang="ru-RU" dirty="0">
            <a:solidFill>
              <a:srgbClr val="FFFF00"/>
            </a:solidFill>
            <a:latin typeface="Trebuchet MS"/>
            <a:ea typeface="+mn-ea"/>
            <a:cs typeface="+mn-cs"/>
          </a:endParaRPr>
        </a:p>
      </dgm:t>
    </dgm:pt>
    <dgm:pt modelId="{FA91885D-6124-4D2F-B7AE-01EA36056219}" type="parTrans" cxnId="{AD5037F2-FC79-442B-A796-8461C9A88854}">
      <dgm:prSet/>
      <dgm:spPr/>
      <dgm:t>
        <a:bodyPr/>
        <a:lstStyle/>
        <a:p>
          <a:endParaRPr lang="ru-RU"/>
        </a:p>
      </dgm:t>
    </dgm:pt>
    <dgm:pt modelId="{DDDE7A55-8075-4943-A1F4-DCEAA0F3CE75}" type="sibTrans" cxnId="{AD5037F2-FC79-442B-A796-8461C9A88854}">
      <dgm:prSet/>
      <dgm:spPr/>
      <dgm:t>
        <a:bodyPr/>
        <a:lstStyle/>
        <a:p>
          <a:endParaRPr lang="ru-RU"/>
        </a:p>
      </dgm:t>
    </dgm:pt>
    <dgm:pt modelId="{CD38F7CE-7062-4452-B361-0347B5BCD5AE}">
      <dgm:prSet phldrT="[Текст]"/>
      <dgm:spPr>
        <a:xfrm>
          <a:off x="547612" y="2690639"/>
          <a:ext cx="3413968" cy="768754"/>
        </a:xfrm>
        <a:prstGeom prst="rect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Национальный центр тестирования </a:t>
          </a:r>
          <a:r>
            <a:rPr lang="en-US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www.testcenter.kz</a:t>
          </a:r>
          <a:endParaRPr lang="ru-RU" dirty="0">
            <a:solidFill>
              <a:srgbClr val="FFFF00"/>
            </a:solidFill>
            <a:latin typeface="Trebuchet MS"/>
            <a:ea typeface="+mn-ea"/>
            <a:cs typeface="+mn-cs"/>
          </a:endParaRPr>
        </a:p>
      </dgm:t>
    </dgm:pt>
    <dgm:pt modelId="{2BABE7C1-4C41-4C17-99F2-DD315DC64B4B}" type="parTrans" cxnId="{3E7EF008-0BCA-410C-8805-E4558A633095}">
      <dgm:prSet/>
      <dgm:spPr/>
      <dgm:t>
        <a:bodyPr/>
        <a:lstStyle/>
        <a:p>
          <a:endParaRPr lang="ru-RU"/>
        </a:p>
      </dgm:t>
    </dgm:pt>
    <dgm:pt modelId="{8EA337D6-9C2C-427F-B309-7E3FCEF75687}" type="sibTrans" cxnId="{3E7EF008-0BCA-410C-8805-E4558A633095}">
      <dgm:prSet/>
      <dgm:spPr/>
      <dgm:t>
        <a:bodyPr/>
        <a:lstStyle/>
        <a:p>
          <a:endParaRPr lang="ru-RU"/>
        </a:p>
      </dgm:t>
    </dgm:pt>
    <dgm:pt modelId="{73C00203-B480-4AAD-9E2A-F304B8ACAFA3}" type="pres">
      <dgm:prSet presAssocID="{8FCC6302-3135-4CE6-9158-9B70F686B4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B97354-62CB-499D-9CC6-E607C6B27B80}" type="pres">
      <dgm:prSet presAssocID="{8FCC6302-3135-4CE6-9158-9B70F686B452}" presName="Name1" presStyleCnt="0"/>
      <dgm:spPr/>
    </dgm:pt>
    <dgm:pt modelId="{086FF48E-C28F-48CB-9D10-E0DFB21C36E8}" type="pres">
      <dgm:prSet presAssocID="{8FCC6302-3135-4CE6-9158-9B70F686B452}" presName="cycle" presStyleCnt="0"/>
      <dgm:spPr/>
    </dgm:pt>
    <dgm:pt modelId="{F58888AA-C3A0-44DC-B62D-E45A337B7D27}" type="pres">
      <dgm:prSet presAssocID="{8FCC6302-3135-4CE6-9158-9B70F686B452}" presName="srcNode" presStyleLbl="node1" presStyleIdx="0" presStyleCnt="3"/>
      <dgm:spPr/>
    </dgm:pt>
    <dgm:pt modelId="{F2295C32-E33F-4461-9DCB-EDF07F6D8DB3}" type="pres">
      <dgm:prSet presAssocID="{8FCC6302-3135-4CE6-9158-9B70F686B452}" presName="conn" presStyleLbl="parChTrans1D2" presStyleIdx="0" presStyleCnt="1"/>
      <dgm:spPr/>
      <dgm:t>
        <a:bodyPr/>
        <a:lstStyle/>
        <a:p>
          <a:endParaRPr lang="ru-RU"/>
        </a:p>
      </dgm:t>
    </dgm:pt>
    <dgm:pt modelId="{6F1C1432-889E-47F5-B6BC-52C6B64BB40E}" type="pres">
      <dgm:prSet presAssocID="{8FCC6302-3135-4CE6-9158-9B70F686B452}" presName="extraNode" presStyleLbl="node1" presStyleIdx="0" presStyleCnt="3"/>
      <dgm:spPr/>
    </dgm:pt>
    <dgm:pt modelId="{46AE0239-B959-40BF-9574-89C4CA3A04F0}" type="pres">
      <dgm:prSet presAssocID="{8FCC6302-3135-4CE6-9158-9B70F686B452}" presName="dstNode" presStyleLbl="node1" presStyleIdx="0" presStyleCnt="3"/>
      <dgm:spPr/>
    </dgm:pt>
    <dgm:pt modelId="{2B9DED5C-3032-4C13-AFF0-7DB25D4A1BDA}" type="pres">
      <dgm:prSet presAssocID="{E3973A33-2421-4A94-A291-CDC634713A51}" presName="text_1" presStyleLbl="node1" presStyleIdx="0" presStyleCnt="3" custLinFactNeighborX="-1334" custLinFactNeighborY="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F2362-EC5F-4AB5-A51E-E61875E1AE6B}" type="pres">
      <dgm:prSet presAssocID="{E3973A33-2421-4A94-A291-CDC634713A51}" presName="accent_1" presStyleCnt="0"/>
      <dgm:spPr/>
    </dgm:pt>
    <dgm:pt modelId="{CB92C861-BC29-46EE-B315-2F691F3D2D4B}" type="pres">
      <dgm:prSet presAssocID="{E3973A33-2421-4A94-A291-CDC634713A51}" presName="accentRepeatNode" presStyleLbl="solidFgAcc1" presStyleIdx="0" presStyleCnt="3" custLinFactNeighborX="3450" custLinFactNeighborY="439"/>
      <dgm:spPr>
        <a:xfrm>
          <a:off x="67141" y="288282"/>
          <a:ext cx="960942" cy="9609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EA32ACD-017E-40DA-8198-0263CDE1C318}" type="pres">
      <dgm:prSet presAssocID="{E4DB8B9C-732E-4DF5-BE13-7F82E3DB22F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E13C6-7A1C-42DF-98E4-C2C44F43634A}" type="pres">
      <dgm:prSet presAssocID="{E4DB8B9C-732E-4DF5-BE13-7F82E3DB22F9}" presName="accent_2" presStyleCnt="0"/>
      <dgm:spPr/>
    </dgm:pt>
    <dgm:pt modelId="{8B578487-38CF-4443-9139-BBDBD276CA9B}" type="pres">
      <dgm:prSet presAssocID="{E4DB8B9C-732E-4DF5-BE13-7F82E3DB22F9}" presName="accentRepeatNode" presStyleLbl="solidFgAcc1" presStyleIdx="1" presStyleCnt="3" custLinFactNeighborX="-631" custLinFactNeighborY="5833"/>
      <dgm:spPr>
        <a:xfrm>
          <a:off x="346583" y="1441413"/>
          <a:ext cx="960942" cy="96094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4E0F152-BB2B-4876-9440-7DAE6F4C3DAE}" type="pres">
      <dgm:prSet presAssocID="{CD38F7CE-7062-4452-B361-0347B5BCD5A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E3A34-F222-41D0-878F-CF7BF2814E54}" type="pres">
      <dgm:prSet presAssocID="{CD38F7CE-7062-4452-B361-0347B5BCD5AE}" presName="accent_3" presStyleCnt="0"/>
      <dgm:spPr/>
    </dgm:pt>
    <dgm:pt modelId="{47616E8E-EA5F-485F-A2E1-BA7416403221}" type="pres">
      <dgm:prSet presAssocID="{CD38F7CE-7062-4452-B361-0347B5BCD5AE}" presName="accentRepeatNode" presStyleLbl="solidFgAcc1" presStyleIdx="2" presStyleCnt="3" custAng="0" custScaleX="105868" custScaleY="91872" custLinFactNeighborX="-9665" custLinFactNeighborY="5273"/>
      <dgm:spPr>
        <a:xfrm>
          <a:off x="0" y="2684267"/>
          <a:ext cx="1017330" cy="88283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rgbClr val="212745">
              <a:lumMod val="60000"/>
              <a:lumOff val="4000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18E43B5A-EC54-4424-AEA4-3B123D09DADF}" type="presOf" srcId="{2FB1DBCD-D498-4006-9A84-1014596CFBF6}" destId="{F2295C32-E33F-4461-9DCB-EDF07F6D8DB3}" srcOrd="0" destOrd="0" presId="urn:microsoft.com/office/officeart/2008/layout/VerticalCurvedList"/>
    <dgm:cxn modelId="{3E7EF008-0BCA-410C-8805-E4558A633095}" srcId="{8FCC6302-3135-4CE6-9158-9B70F686B452}" destId="{CD38F7CE-7062-4452-B361-0347B5BCD5AE}" srcOrd="2" destOrd="0" parTransId="{2BABE7C1-4C41-4C17-99F2-DD315DC64B4B}" sibTransId="{8EA337D6-9C2C-427F-B309-7E3FCEF75687}"/>
    <dgm:cxn modelId="{01D80AF9-4AF9-4BB4-A49F-C7900B2C2B25}" srcId="{8FCC6302-3135-4CE6-9158-9B70F686B452}" destId="{E3973A33-2421-4A94-A291-CDC634713A51}" srcOrd="0" destOrd="0" parTransId="{F95AE977-B8B2-4B62-B311-4705446D2472}" sibTransId="{2FB1DBCD-D498-4006-9A84-1014596CFBF6}"/>
    <dgm:cxn modelId="{AD5037F2-FC79-442B-A796-8461C9A88854}" srcId="{8FCC6302-3135-4CE6-9158-9B70F686B452}" destId="{E4DB8B9C-732E-4DF5-BE13-7F82E3DB22F9}" srcOrd="1" destOrd="0" parTransId="{FA91885D-6124-4D2F-B7AE-01EA36056219}" sibTransId="{DDDE7A55-8075-4943-A1F4-DCEAA0F3CE75}"/>
    <dgm:cxn modelId="{7D59CC54-7F0C-48ED-A9F2-A60B733B58B7}" type="presOf" srcId="{CD38F7CE-7062-4452-B361-0347B5BCD5AE}" destId="{54E0F152-BB2B-4876-9440-7DAE6F4C3DAE}" srcOrd="0" destOrd="0" presId="urn:microsoft.com/office/officeart/2008/layout/VerticalCurvedList"/>
    <dgm:cxn modelId="{9970AD9C-EFEA-430F-BEB2-03AA46FB5BF0}" type="presOf" srcId="{E3973A33-2421-4A94-A291-CDC634713A51}" destId="{2B9DED5C-3032-4C13-AFF0-7DB25D4A1BDA}" srcOrd="0" destOrd="0" presId="urn:microsoft.com/office/officeart/2008/layout/VerticalCurvedList"/>
    <dgm:cxn modelId="{0EA50C1A-A49B-4F7A-AD65-C23B9D27EAC1}" type="presOf" srcId="{8FCC6302-3135-4CE6-9158-9B70F686B452}" destId="{73C00203-B480-4AAD-9E2A-F304B8ACAFA3}" srcOrd="0" destOrd="0" presId="urn:microsoft.com/office/officeart/2008/layout/VerticalCurvedList"/>
    <dgm:cxn modelId="{25C8998C-9B72-4833-86CA-C5B1DAC5243A}" type="presOf" srcId="{E4DB8B9C-732E-4DF5-BE13-7F82E3DB22F9}" destId="{3EA32ACD-017E-40DA-8198-0263CDE1C318}" srcOrd="0" destOrd="0" presId="urn:microsoft.com/office/officeart/2008/layout/VerticalCurvedList"/>
    <dgm:cxn modelId="{C2DA4A7D-D252-48B4-BF80-2D140980FA2C}" type="presParOf" srcId="{73C00203-B480-4AAD-9E2A-F304B8ACAFA3}" destId="{4EB97354-62CB-499D-9CC6-E607C6B27B80}" srcOrd="0" destOrd="0" presId="urn:microsoft.com/office/officeart/2008/layout/VerticalCurvedList"/>
    <dgm:cxn modelId="{CE7CEA3D-D07C-4624-A8CA-B28B8C481159}" type="presParOf" srcId="{4EB97354-62CB-499D-9CC6-E607C6B27B80}" destId="{086FF48E-C28F-48CB-9D10-E0DFB21C36E8}" srcOrd="0" destOrd="0" presId="urn:microsoft.com/office/officeart/2008/layout/VerticalCurvedList"/>
    <dgm:cxn modelId="{6ED099A1-3783-43B5-BFF0-8AE6F013E700}" type="presParOf" srcId="{086FF48E-C28F-48CB-9D10-E0DFB21C36E8}" destId="{F58888AA-C3A0-44DC-B62D-E45A337B7D27}" srcOrd="0" destOrd="0" presId="urn:microsoft.com/office/officeart/2008/layout/VerticalCurvedList"/>
    <dgm:cxn modelId="{0636A134-E2BF-49DE-9486-D7438382495E}" type="presParOf" srcId="{086FF48E-C28F-48CB-9D10-E0DFB21C36E8}" destId="{F2295C32-E33F-4461-9DCB-EDF07F6D8DB3}" srcOrd="1" destOrd="0" presId="urn:microsoft.com/office/officeart/2008/layout/VerticalCurvedList"/>
    <dgm:cxn modelId="{8D4BACD2-233D-4A63-9180-6D38966083B1}" type="presParOf" srcId="{086FF48E-C28F-48CB-9D10-E0DFB21C36E8}" destId="{6F1C1432-889E-47F5-B6BC-52C6B64BB40E}" srcOrd="2" destOrd="0" presId="urn:microsoft.com/office/officeart/2008/layout/VerticalCurvedList"/>
    <dgm:cxn modelId="{7F2571DC-F475-46E1-A552-C1BD04626AA8}" type="presParOf" srcId="{086FF48E-C28F-48CB-9D10-E0DFB21C36E8}" destId="{46AE0239-B959-40BF-9574-89C4CA3A04F0}" srcOrd="3" destOrd="0" presId="urn:microsoft.com/office/officeart/2008/layout/VerticalCurvedList"/>
    <dgm:cxn modelId="{DCA89BB0-6A78-417E-BABB-D38331734B8E}" type="presParOf" srcId="{4EB97354-62CB-499D-9CC6-E607C6B27B80}" destId="{2B9DED5C-3032-4C13-AFF0-7DB25D4A1BDA}" srcOrd="1" destOrd="0" presId="urn:microsoft.com/office/officeart/2008/layout/VerticalCurvedList"/>
    <dgm:cxn modelId="{C09B6F19-7F75-4B8C-B8E0-5B10F57F9140}" type="presParOf" srcId="{4EB97354-62CB-499D-9CC6-E607C6B27B80}" destId="{20FF2362-EC5F-4AB5-A51E-E61875E1AE6B}" srcOrd="2" destOrd="0" presId="urn:microsoft.com/office/officeart/2008/layout/VerticalCurvedList"/>
    <dgm:cxn modelId="{8D75BEF4-95FE-401E-B0E7-28E7BEF1E5A5}" type="presParOf" srcId="{20FF2362-EC5F-4AB5-A51E-E61875E1AE6B}" destId="{CB92C861-BC29-46EE-B315-2F691F3D2D4B}" srcOrd="0" destOrd="0" presId="urn:microsoft.com/office/officeart/2008/layout/VerticalCurvedList"/>
    <dgm:cxn modelId="{CA822379-38BD-43FE-9EA1-CFD496B5CDBA}" type="presParOf" srcId="{4EB97354-62CB-499D-9CC6-E607C6B27B80}" destId="{3EA32ACD-017E-40DA-8198-0263CDE1C318}" srcOrd="3" destOrd="0" presId="urn:microsoft.com/office/officeart/2008/layout/VerticalCurvedList"/>
    <dgm:cxn modelId="{AE3BA55D-3E36-49E1-8270-A53BAF0BE3A9}" type="presParOf" srcId="{4EB97354-62CB-499D-9CC6-E607C6B27B80}" destId="{C2BE13C6-7A1C-42DF-98E4-C2C44F43634A}" srcOrd="4" destOrd="0" presId="urn:microsoft.com/office/officeart/2008/layout/VerticalCurvedList"/>
    <dgm:cxn modelId="{ED57CA40-3B28-4EE9-9DF5-00D539392DB5}" type="presParOf" srcId="{C2BE13C6-7A1C-42DF-98E4-C2C44F43634A}" destId="{8B578487-38CF-4443-9139-BBDBD276CA9B}" srcOrd="0" destOrd="0" presId="urn:microsoft.com/office/officeart/2008/layout/VerticalCurvedList"/>
    <dgm:cxn modelId="{DA1CADCC-6951-4B6F-815A-FABB77D7CBA7}" type="presParOf" srcId="{4EB97354-62CB-499D-9CC6-E607C6B27B80}" destId="{54E0F152-BB2B-4876-9440-7DAE6F4C3DAE}" srcOrd="5" destOrd="0" presId="urn:microsoft.com/office/officeart/2008/layout/VerticalCurvedList"/>
    <dgm:cxn modelId="{717F267D-2270-4764-9A3A-E265C74E8726}" type="presParOf" srcId="{4EB97354-62CB-499D-9CC6-E607C6B27B80}" destId="{883E3A34-F222-41D0-878F-CF7BF2814E54}" srcOrd="6" destOrd="0" presId="urn:microsoft.com/office/officeart/2008/layout/VerticalCurvedList"/>
    <dgm:cxn modelId="{BDA9AC18-7943-483B-8FC4-A0FBE186E634}" type="presParOf" srcId="{883E3A34-F222-41D0-878F-CF7BF2814E54}" destId="{47616E8E-EA5F-485F-A2E1-BA7416403221}" srcOrd="0" destOrd="0" presId="urn:microsoft.com/office/officeart/2008/layout/VerticalCurvedList"/>
  </dgm:cxnLst>
  <dgm:bg/>
  <dgm:whole>
    <a:ln>
      <a:solidFill>
        <a:schemeClr val="tx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527B34-10F3-47CF-8C90-1822FECDB3AA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1021D-D9D3-49B1-BBF6-3B82B830A086}">
      <dgm:prSet phldrT="[Текст]" custT="1"/>
      <dgm:spPr>
        <a:xfrm>
          <a:off x="3421" y="945844"/>
          <a:ext cx="1877501" cy="40311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https://vk.com/testcenterkz</a:t>
          </a:r>
          <a:endParaRPr lang="ru-RU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E9E5590D-E65F-4E30-BE67-D98D0F34E746}" type="parTrans" cxnId="{6DCAF9E8-E8A1-41A3-8356-6B58EC58C6F4}">
      <dgm:prSet/>
      <dgm:spPr/>
      <dgm:t>
        <a:bodyPr/>
        <a:lstStyle/>
        <a:p>
          <a:endParaRPr lang="ru-RU"/>
        </a:p>
      </dgm:t>
    </dgm:pt>
    <dgm:pt modelId="{BBE0D702-E9F1-4A7B-8368-1B8E308546E6}" type="sibTrans" cxnId="{6DCAF9E8-E8A1-41A3-8356-6B58EC58C6F4}">
      <dgm:prSet/>
      <dgm:spPr/>
      <dgm:t>
        <a:bodyPr/>
        <a:lstStyle/>
        <a:p>
          <a:endParaRPr lang="ru-RU"/>
        </a:p>
      </dgm:t>
    </dgm:pt>
    <dgm:pt modelId="{CC0EADD5-DB5F-41B1-987A-A12F24066482}">
      <dgm:prSet phldrT="[Текст]" custT="1"/>
      <dgm:spPr>
        <a:xfrm>
          <a:off x="1989623" y="856462"/>
          <a:ext cx="2255427" cy="52681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https://www.youtube.com/channel/UCzmZObVJTezesGyIEKw6h-Q</a:t>
          </a:r>
          <a:endParaRPr lang="ru-RU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BF30DC0C-6899-4CE0-B1C4-EED7B22BBEBF}" type="parTrans" cxnId="{5EE6C493-73AB-457A-B713-81944731E141}">
      <dgm:prSet/>
      <dgm:spPr/>
      <dgm:t>
        <a:bodyPr/>
        <a:lstStyle/>
        <a:p>
          <a:endParaRPr lang="ru-RU"/>
        </a:p>
      </dgm:t>
    </dgm:pt>
    <dgm:pt modelId="{6F661F76-84DD-40BE-9466-860B061B4C1B}" type="sibTrans" cxnId="{5EE6C493-73AB-457A-B713-81944731E141}">
      <dgm:prSet/>
      <dgm:spPr/>
      <dgm:t>
        <a:bodyPr/>
        <a:lstStyle/>
        <a:p>
          <a:endParaRPr lang="ru-RU"/>
        </a:p>
      </dgm:t>
    </dgm:pt>
    <dgm:pt modelId="{EB943743-2582-4DE8-BC4F-37924C393DE2}">
      <dgm:prSet phldrT="[Текст]" custT="1"/>
      <dgm:spPr>
        <a:xfrm>
          <a:off x="0" y="2273864"/>
          <a:ext cx="1877501" cy="40311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https://www.facebook.com/testcenterkz</a:t>
          </a:r>
          <a:endParaRPr lang="ru-RU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03C5BD19-BBB3-40EA-A965-BE4CF0DAE237}" type="parTrans" cxnId="{FB5A3883-F969-492A-96BC-A6EF078A6378}">
      <dgm:prSet/>
      <dgm:spPr/>
      <dgm:t>
        <a:bodyPr/>
        <a:lstStyle/>
        <a:p>
          <a:endParaRPr lang="ru-RU"/>
        </a:p>
      </dgm:t>
    </dgm:pt>
    <dgm:pt modelId="{BBCDB168-68D6-47E4-BD9C-A7EFA53B90ED}" type="sibTrans" cxnId="{FB5A3883-F969-492A-96BC-A6EF078A6378}">
      <dgm:prSet/>
      <dgm:spPr/>
      <dgm:t>
        <a:bodyPr/>
        <a:lstStyle/>
        <a:p>
          <a:endParaRPr lang="ru-RU"/>
        </a:p>
      </dgm:t>
    </dgm:pt>
    <dgm:pt modelId="{EBE445D8-E75A-4137-B532-98D2A0FC3AB0}">
      <dgm:prSet phldrT="[Текст]" custT="1"/>
      <dgm:spPr>
        <a:xfrm>
          <a:off x="2053426" y="2274281"/>
          <a:ext cx="1877501" cy="40311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/https://instagram.com/testcenterkz</a:t>
          </a:r>
          <a:endParaRPr lang="ru-RU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BD3C4DEE-3CCC-4351-B5CD-20259082C7C2}" type="parTrans" cxnId="{CFBDB73D-2BF3-41EB-855D-7FEE1A057855}">
      <dgm:prSet/>
      <dgm:spPr/>
      <dgm:t>
        <a:bodyPr/>
        <a:lstStyle/>
        <a:p>
          <a:endParaRPr lang="ru-RU"/>
        </a:p>
      </dgm:t>
    </dgm:pt>
    <dgm:pt modelId="{A55C7981-9239-46AC-A261-5C2804C0BE05}" type="sibTrans" cxnId="{CFBDB73D-2BF3-41EB-855D-7FEE1A057855}">
      <dgm:prSet/>
      <dgm:spPr/>
      <dgm:t>
        <a:bodyPr/>
        <a:lstStyle/>
        <a:p>
          <a:endParaRPr lang="ru-RU"/>
        </a:p>
      </dgm:t>
    </dgm:pt>
    <dgm:pt modelId="{AB539A84-2E69-4970-BC42-4033BCA40F78}" type="pres">
      <dgm:prSet presAssocID="{3E527B34-10F3-47CF-8C90-1822FECDB3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99A63-2237-4B8C-B7FB-61C2E3D75AD2}" type="pres">
      <dgm:prSet presAssocID="{E061021D-D9D3-49B1-BBF6-3B82B830A086}" presName="compNode" presStyleCnt="0"/>
      <dgm:spPr/>
    </dgm:pt>
    <dgm:pt modelId="{347A9FB5-B669-45E2-B0AC-995E290E7431}" type="pres">
      <dgm:prSet presAssocID="{E061021D-D9D3-49B1-BBF6-3B82B830A086}" presName="pictRect" presStyleLbl="node1" presStyleIdx="0" presStyleCnt="4" custScaleX="79792" custScaleY="110448" custLinFactNeighborX="-20749" custLinFactNeighborY="-6184"/>
      <dgm:spPr>
        <a:xfrm>
          <a:off x="283230" y="111803"/>
          <a:ext cx="866983" cy="82685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DC3F1AA-288A-4076-9F6F-B8D0AFD3EAC8}" type="pres">
      <dgm:prSet presAssocID="{E061021D-D9D3-49B1-BBF6-3B82B830A086}" presName="textRect" presStyleLbl="revTx" presStyleIdx="0" presStyleCnt="4" custScaleX="172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F5FA-A214-4D69-BD2E-296A619D80D0}" type="pres">
      <dgm:prSet presAssocID="{BBE0D702-E9F1-4A7B-8368-1B8E308546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246E2-B2A5-4B72-8684-BB1AFFEB3155}" type="pres">
      <dgm:prSet presAssocID="{CC0EADD5-DB5F-41B1-987A-A12F24066482}" presName="compNode" presStyleCnt="0"/>
      <dgm:spPr/>
    </dgm:pt>
    <dgm:pt modelId="{58EE4375-82F2-48E3-8A56-8EAFE9363A0E}" type="pres">
      <dgm:prSet presAssocID="{CC0EADD5-DB5F-41B1-987A-A12F24066482}" presName="pictRect" presStyleLbl="node1" presStyleIdx="1" presStyleCnt="4" custScaleX="82538" custScaleY="112262" custLinFactX="-100000" custLinFactY="72998" custLinFactNeighborX="-117351" custLinFactNeighborY="100000"/>
      <dgm:spPr>
        <a:xfrm>
          <a:off x="307289" y="1418904"/>
          <a:ext cx="896820" cy="840434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1E1D1FF-3168-4E52-9D38-5BC5C36BC553}" type="pres">
      <dgm:prSet presAssocID="{CC0EADD5-DB5F-41B1-987A-A12F24066482}" presName="textRect" presStyleLbl="revTx" presStyleIdx="1" presStyleCnt="4" custScaleX="207576" custScaleY="130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350E-6144-4023-9190-1C5535130A80}" type="pres">
      <dgm:prSet presAssocID="{6F661F76-84DD-40BE-9466-860B061B4C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24AA3A-0736-49E3-A36C-78F44843844E}" type="pres">
      <dgm:prSet presAssocID="{EB943743-2582-4DE8-BC4F-37924C393DE2}" presName="compNode" presStyleCnt="0"/>
      <dgm:spPr/>
    </dgm:pt>
    <dgm:pt modelId="{31C44C52-2F94-41D0-A7D7-A59DE144B483}" type="pres">
      <dgm:prSet presAssocID="{EB943743-2582-4DE8-BC4F-37924C393DE2}" presName="pictRect" presStyleLbl="node1" presStyleIdx="2" presStyleCnt="4" custScaleX="77269" custScaleY="107950" custLinFactX="82167" custLinFactY="-84408" custLinFactNeighborX="100000" custLinFactNeighborY="-100000"/>
      <dgm:spPr>
        <a:xfrm>
          <a:off x="2690693" y="111804"/>
          <a:ext cx="839570" cy="808152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1974E53-646F-4817-8917-37EF49BE2D55}" type="pres">
      <dgm:prSet presAssocID="{EB943743-2582-4DE8-BC4F-37924C393DE2}" presName="textRect" presStyleLbl="revTx" presStyleIdx="2" presStyleCnt="4" custScaleX="172794" custLinFactNeighborX="-47586" custLinFactNeighborY="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1D881-B529-4590-8762-5F995AA815B3}" type="pres">
      <dgm:prSet presAssocID="{BBCDB168-68D6-47E4-BD9C-A7EFA53B90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495DFB-68CA-4A27-BAF3-6064BEF303A4}" type="pres">
      <dgm:prSet presAssocID="{EBE445D8-E75A-4137-B532-98D2A0FC3AB0}" presName="compNode" presStyleCnt="0"/>
      <dgm:spPr/>
    </dgm:pt>
    <dgm:pt modelId="{4F46B714-825A-4A10-A2AE-DEBCB6F8E2FE}" type="pres">
      <dgm:prSet presAssocID="{EBE445D8-E75A-4137-B532-98D2A0FC3AB0}" presName="pictRect" presStyleLbl="node1" presStyleIdx="3" presStyleCnt="4" custScaleX="69494" custScaleY="108173" custLinFactNeighborX="369" custLinFactNeighborY="6046"/>
      <dgm:spPr>
        <a:xfrm>
          <a:off x="2761512" y="1457150"/>
          <a:ext cx="755090" cy="809822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075B156-A7CE-4506-9444-7045546E7822}" type="pres">
      <dgm:prSet presAssocID="{EBE445D8-E75A-4137-B532-98D2A0FC3AB0}" presName="textRect" presStyleLbl="revTx" presStyleIdx="3" presStyleCnt="4" custScaleX="172794" custLinFactNeighborX="-11519" custLinFactNeighborY="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E6C493-73AB-457A-B713-81944731E141}" srcId="{3E527B34-10F3-47CF-8C90-1822FECDB3AA}" destId="{CC0EADD5-DB5F-41B1-987A-A12F24066482}" srcOrd="1" destOrd="0" parTransId="{BF30DC0C-6899-4CE0-B1C4-EED7B22BBEBF}" sibTransId="{6F661F76-84DD-40BE-9466-860B061B4C1B}"/>
    <dgm:cxn modelId="{FB5A3883-F969-492A-96BC-A6EF078A6378}" srcId="{3E527B34-10F3-47CF-8C90-1822FECDB3AA}" destId="{EB943743-2582-4DE8-BC4F-37924C393DE2}" srcOrd="2" destOrd="0" parTransId="{03C5BD19-BBB3-40EA-A965-BE4CF0DAE237}" sibTransId="{BBCDB168-68D6-47E4-BD9C-A7EFA53B90ED}"/>
    <dgm:cxn modelId="{ED4754C4-27D5-48D5-B220-1C669FCD5B2F}" type="presOf" srcId="{EB943743-2582-4DE8-BC4F-37924C393DE2}" destId="{11974E53-646F-4817-8917-37EF49BE2D55}" srcOrd="0" destOrd="0" presId="urn:microsoft.com/office/officeart/2005/8/layout/pList1#1"/>
    <dgm:cxn modelId="{A6B24E22-C73B-41AE-877D-455379210B75}" type="presOf" srcId="{3E527B34-10F3-47CF-8C90-1822FECDB3AA}" destId="{AB539A84-2E69-4970-BC42-4033BCA40F78}" srcOrd="0" destOrd="0" presId="urn:microsoft.com/office/officeart/2005/8/layout/pList1#1"/>
    <dgm:cxn modelId="{D1B27BCC-AB3D-490A-90A6-D90945B4592B}" type="presOf" srcId="{EBE445D8-E75A-4137-B532-98D2A0FC3AB0}" destId="{F075B156-A7CE-4506-9444-7045546E7822}" srcOrd="0" destOrd="0" presId="urn:microsoft.com/office/officeart/2005/8/layout/pList1#1"/>
    <dgm:cxn modelId="{3A423B7E-3C6F-46FA-9C98-F05576BF34C7}" type="presOf" srcId="{BBCDB168-68D6-47E4-BD9C-A7EFA53B90ED}" destId="{1A81D881-B529-4590-8762-5F995AA815B3}" srcOrd="0" destOrd="0" presId="urn:microsoft.com/office/officeart/2005/8/layout/pList1#1"/>
    <dgm:cxn modelId="{9175116C-9248-4DA0-98AE-6B836F0433D8}" type="presOf" srcId="{6F661F76-84DD-40BE-9466-860B061B4C1B}" destId="{417D350E-6144-4023-9190-1C5535130A80}" srcOrd="0" destOrd="0" presId="urn:microsoft.com/office/officeart/2005/8/layout/pList1#1"/>
    <dgm:cxn modelId="{6DCAF9E8-E8A1-41A3-8356-6B58EC58C6F4}" srcId="{3E527B34-10F3-47CF-8C90-1822FECDB3AA}" destId="{E061021D-D9D3-49B1-BBF6-3B82B830A086}" srcOrd="0" destOrd="0" parTransId="{E9E5590D-E65F-4E30-BE67-D98D0F34E746}" sibTransId="{BBE0D702-E9F1-4A7B-8368-1B8E308546E6}"/>
    <dgm:cxn modelId="{2589FC01-31FF-4BEA-B569-A7883AC9ED25}" type="presOf" srcId="{CC0EADD5-DB5F-41B1-987A-A12F24066482}" destId="{31E1D1FF-3168-4E52-9D38-5BC5C36BC553}" srcOrd="0" destOrd="0" presId="urn:microsoft.com/office/officeart/2005/8/layout/pList1#1"/>
    <dgm:cxn modelId="{CFBDB73D-2BF3-41EB-855D-7FEE1A057855}" srcId="{3E527B34-10F3-47CF-8C90-1822FECDB3AA}" destId="{EBE445D8-E75A-4137-B532-98D2A0FC3AB0}" srcOrd="3" destOrd="0" parTransId="{BD3C4DEE-3CCC-4351-B5CD-20259082C7C2}" sibTransId="{A55C7981-9239-46AC-A261-5C2804C0BE05}"/>
    <dgm:cxn modelId="{EE5AA635-F845-4B8F-B105-29C75E048BF1}" type="presOf" srcId="{E061021D-D9D3-49B1-BBF6-3B82B830A086}" destId="{0DC3F1AA-288A-4076-9F6F-B8D0AFD3EAC8}" srcOrd="0" destOrd="0" presId="urn:microsoft.com/office/officeart/2005/8/layout/pList1#1"/>
    <dgm:cxn modelId="{D7C0C927-FA14-4ACF-B585-B716A2105B60}" type="presOf" srcId="{BBE0D702-E9F1-4A7B-8368-1B8E308546E6}" destId="{F844F5FA-A214-4D69-BD2E-296A619D80D0}" srcOrd="0" destOrd="0" presId="urn:microsoft.com/office/officeart/2005/8/layout/pList1#1"/>
    <dgm:cxn modelId="{0100E19B-C783-48DF-8A28-22B129984EED}" type="presParOf" srcId="{AB539A84-2E69-4970-BC42-4033BCA40F78}" destId="{D8B99A63-2237-4B8C-B7FB-61C2E3D75AD2}" srcOrd="0" destOrd="0" presId="urn:microsoft.com/office/officeart/2005/8/layout/pList1#1"/>
    <dgm:cxn modelId="{72B0F301-45EA-4065-AE00-1C5815104769}" type="presParOf" srcId="{D8B99A63-2237-4B8C-B7FB-61C2E3D75AD2}" destId="{347A9FB5-B669-45E2-B0AC-995E290E7431}" srcOrd="0" destOrd="0" presId="urn:microsoft.com/office/officeart/2005/8/layout/pList1#1"/>
    <dgm:cxn modelId="{45294E54-4404-4592-8618-69D283556A4D}" type="presParOf" srcId="{D8B99A63-2237-4B8C-B7FB-61C2E3D75AD2}" destId="{0DC3F1AA-288A-4076-9F6F-B8D0AFD3EAC8}" srcOrd="1" destOrd="0" presId="urn:microsoft.com/office/officeart/2005/8/layout/pList1#1"/>
    <dgm:cxn modelId="{3FC741DA-224C-4659-9C45-A069ED0922D3}" type="presParOf" srcId="{AB539A84-2E69-4970-BC42-4033BCA40F78}" destId="{F844F5FA-A214-4D69-BD2E-296A619D80D0}" srcOrd="1" destOrd="0" presId="urn:microsoft.com/office/officeart/2005/8/layout/pList1#1"/>
    <dgm:cxn modelId="{FEC43CDE-2EDC-4589-8E3D-48C5868C98E0}" type="presParOf" srcId="{AB539A84-2E69-4970-BC42-4033BCA40F78}" destId="{A2B246E2-B2A5-4B72-8684-BB1AFFEB3155}" srcOrd="2" destOrd="0" presId="urn:microsoft.com/office/officeart/2005/8/layout/pList1#1"/>
    <dgm:cxn modelId="{D5ACB2B3-D470-4404-9F05-291D2EF5F4ED}" type="presParOf" srcId="{A2B246E2-B2A5-4B72-8684-BB1AFFEB3155}" destId="{58EE4375-82F2-48E3-8A56-8EAFE9363A0E}" srcOrd="0" destOrd="0" presId="urn:microsoft.com/office/officeart/2005/8/layout/pList1#1"/>
    <dgm:cxn modelId="{9BBED074-35B2-4FEC-B734-C8EEB12A14B6}" type="presParOf" srcId="{A2B246E2-B2A5-4B72-8684-BB1AFFEB3155}" destId="{31E1D1FF-3168-4E52-9D38-5BC5C36BC553}" srcOrd="1" destOrd="0" presId="urn:microsoft.com/office/officeart/2005/8/layout/pList1#1"/>
    <dgm:cxn modelId="{6089BEFD-D6E9-4B3C-B606-6ECCB02A68A6}" type="presParOf" srcId="{AB539A84-2E69-4970-BC42-4033BCA40F78}" destId="{417D350E-6144-4023-9190-1C5535130A80}" srcOrd="3" destOrd="0" presId="urn:microsoft.com/office/officeart/2005/8/layout/pList1#1"/>
    <dgm:cxn modelId="{34263629-92A7-43EB-9B11-BCB80D29A7C8}" type="presParOf" srcId="{AB539A84-2E69-4970-BC42-4033BCA40F78}" destId="{3224AA3A-0736-49E3-A36C-78F44843844E}" srcOrd="4" destOrd="0" presId="urn:microsoft.com/office/officeart/2005/8/layout/pList1#1"/>
    <dgm:cxn modelId="{657D3FB3-1A4F-47E1-AC0E-8533E0DE7F3B}" type="presParOf" srcId="{3224AA3A-0736-49E3-A36C-78F44843844E}" destId="{31C44C52-2F94-41D0-A7D7-A59DE144B483}" srcOrd="0" destOrd="0" presId="urn:microsoft.com/office/officeart/2005/8/layout/pList1#1"/>
    <dgm:cxn modelId="{4A06E26B-DE5C-414D-B510-C0954A8ECF54}" type="presParOf" srcId="{3224AA3A-0736-49E3-A36C-78F44843844E}" destId="{11974E53-646F-4817-8917-37EF49BE2D55}" srcOrd="1" destOrd="0" presId="urn:microsoft.com/office/officeart/2005/8/layout/pList1#1"/>
    <dgm:cxn modelId="{BD390D5A-15FB-4EDF-B5DD-C4940A438AEA}" type="presParOf" srcId="{AB539A84-2E69-4970-BC42-4033BCA40F78}" destId="{1A81D881-B529-4590-8762-5F995AA815B3}" srcOrd="5" destOrd="0" presId="urn:microsoft.com/office/officeart/2005/8/layout/pList1#1"/>
    <dgm:cxn modelId="{DA772D98-07B0-4F24-B6F8-F4034675E002}" type="presParOf" srcId="{AB539A84-2E69-4970-BC42-4033BCA40F78}" destId="{F2495DFB-68CA-4A27-BAF3-6064BEF303A4}" srcOrd="6" destOrd="0" presId="urn:microsoft.com/office/officeart/2005/8/layout/pList1#1"/>
    <dgm:cxn modelId="{1247B45A-147A-46B5-BDB9-0C4C33B0195A}" type="presParOf" srcId="{F2495DFB-68CA-4A27-BAF3-6064BEF303A4}" destId="{4F46B714-825A-4A10-A2AE-DEBCB6F8E2FE}" srcOrd="0" destOrd="0" presId="urn:microsoft.com/office/officeart/2005/8/layout/pList1#1"/>
    <dgm:cxn modelId="{11C3138E-B691-464C-91A8-EA5AB675FC48}" type="presParOf" srcId="{F2495DFB-68CA-4A27-BAF3-6064BEF303A4}" destId="{F075B156-A7CE-4506-9444-7045546E7822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95C32-E33F-4461-9DCB-EDF07F6D8DB3}">
      <dsp:nvSpPr>
        <dsp:cNvPr id="0" name=""/>
        <dsp:cNvSpPr/>
      </dsp:nvSpPr>
      <dsp:spPr>
        <a:xfrm>
          <a:off x="-3780528" y="-582205"/>
          <a:ext cx="4517933" cy="4517933"/>
        </a:xfrm>
        <a:prstGeom prst="blockArc">
          <a:avLst>
            <a:gd name="adj1" fmla="val 18900000"/>
            <a:gd name="adj2" fmla="val 2700000"/>
            <a:gd name="adj3" fmla="val 417"/>
          </a:avLst>
        </a:prstGeom>
        <a:noFill/>
        <a:ln w="15875" cap="flat" cmpd="sng" algn="ctr">
          <a:solidFill>
            <a:srgbClr val="4E67C8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DED5C-3032-4C13-AFF0-7DB25D4A1BDA}">
      <dsp:nvSpPr>
        <dsp:cNvPr id="0" name=""/>
        <dsp:cNvSpPr/>
      </dsp:nvSpPr>
      <dsp:spPr>
        <a:xfrm>
          <a:off x="438759" y="353763"/>
          <a:ext cx="2924166" cy="670704"/>
        </a:xfrm>
        <a:prstGeom prst="rect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372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Министерство образования и науки Республики Казахстан</a:t>
          </a:r>
          <a:r>
            <a:rPr lang="ru-RU" sz="1200" kern="1200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 </a:t>
          </a:r>
          <a:r>
            <a:rPr lang="en-US" sz="1200" kern="1200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www.edu.gov.kz</a:t>
          </a:r>
          <a:r>
            <a:rPr lang="ru-RU" sz="1200" kern="1200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 </a:t>
          </a:r>
          <a:endParaRPr lang="ru-RU" sz="1200" kern="1200" dirty="0">
            <a:solidFill>
              <a:srgbClr val="FFFF00"/>
            </a:solidFill>
            <a:latin typeface="Trebuchet MS"/>
            <a:ea typeface="+mn-ea"/>
            <a:cs typeface="+mn-cs"/>
          </a:endParaRPr>
        </a:p>
      </dsp:txBody>
      <dsp:txXfrm>
        <a:off x="438759" y="353763"/>
        <a:ext cx="2924166" cy="670704"/>
      </dsp:txXfrm>
    </dsp:sp>
    <dsp:sp modelId="{CB92C861-BC29-46EE-B315-2F691F3D2D4B}">
      <dsp:nvSpPr>
        <dsp:cNvPr id="0" name=""/>
        <dsp:cNvSpPr/>
      </dsp:nvSpPr>
      <dsp:spPr>
        <a:xfrm>
          <a:off x="87501" y="255194"/>
          <a:ext cx="838380" cy="8383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32ACD-017E-40DA-8198-0263CDE1C318}">
      <dsp:nvSpPr>
        <dsp:cNvPr id="0" name=""/>
        <dsp:cNvSpPr/>
      </dsp:nvSpPr>
      <dsp:spPr>
        <a:xfrm>
          <a:off x="721568" y="1341408"/>
          <a:ext cx="2680365" cy="670704"/>
        </a:xfrm>
        <a:prstGeom prst="rect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372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Комитет по контролю в сфере образования и науки</a:t>
          </a:r>
          <a:r>
            <a:rPr lang="en-US" sz="1200" b="1" i="0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 </a:t>
          </a:r>
          <a:r>
            <a:rPr lang="en-US" sz="1200" b="1" i="0" kern="1200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http://control.edu.gov.kz</a:t>
          </a:r>
          <a:endParaRPr lang="ru-RU" sz="1200" kern="1200" dirty="0">
            <a:solidFill>
              <a:srgbClr val="FFFF00"/>
            </a:solidFill>
            <a:latin typeface="Trebuchet MS"/>
            <a:ea typeface="+mn-ea"/>
            <a:cs typeface="+mn-cs"/>
          </a:endParaRPr>
        </a:p>
      </dsp:txBody>
      <dsp:txXfrm>
        <a:off x="721568" y="1341408"/>
        <a:ext cx="2680365" cy="670704"/>
      </dsp:txXfrm>
    </dsp:sp>
    <dsp:sp modelId="{8B578487-38CF-4443-9139-BBDBD276CA9B}">
      <dsp:nvSpPr>
        <dsp:cNvPr id="0" name=""/>
        <dsp:cNvSpPr/>
      </dsp:nvSpPr>
      <dsp:spPr>
        <a:xfrm>
          <a:off x="297088" y="1306473"/>
          <a:ext cx="838380" cy="83838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0F152-BB2B-4876-9440-7DAE6F4C3DAE}">
      <dsp:nvSpPr>
        <dsp:cNvPr id="0" name=""/>
        <dsp:cNvSpPr/>
      </dsp:nvSpPr>
      <dsp:spPr>
        <a:xfrm>
          <a:off x="477767" y="2347465"/>
          <a:ext cx="2924166" cy="670704"/>
        </a:xfrm>
        <a:prstGeom prst="rect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372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Национальный центр тестирования </a:t>
          </a:r>
          <a:r>
            <a:rPr lang="en-US" sz="1200" kern="1200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www.testcenter.kz</a:t>
          </a:r>
          <a:endParaRPr lang="ru-RU" sz="1200" kern="1200" dirty="0">
            <a:solidFill>
              <a:srgbClr val="FFFF00"/>
            </a:solidFill>
            <a:latin typeface="Trebuchet MS"/>
            <a:ea typeface="+mn-ea"/>
            <a:cs typeface="+mn-cs"/>
          </a:endParaRPr>
        </a:p>
      </dsp:txBody>
      <dsp:txXfrm>
        <a:off x="477767" y="2347465"/>
        <a:ext cx="2924166" cy="670704"/>
      </dsp:txXfrm>
    </dsp:sp>
    <dsp:sp modelId="{47616E8E-EA5F-485F-A2E1-BA7416403221}">
      <dsp:nvSpPr>
        <dsp:cNvPr id="0" name=""/>
        <dsp:cNvSpPr/>
      </dsp:nvSpPr>
      <dsp:spPr>
        <a:xfrm>
          <a:off x="0" y="2341906"/>
          <a:ext cx="887576" cy="77023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rgbClr val="212745">
              <a:lumMod val="60000"/>
              <a:lumOff val="4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A9FB5-B669-45E2-B0AC-995E290E7431}">
      <dsp:nvSpPr>
        <dsp:cNvPr id="0" name=""/>
        <dsp:cNvSpPr/>
      </dsp:nvSpPr>
      <dsp:spPr>
        <a:xfrm>
          <a:off x="230424" y="515419"/>
          <a:ext cx="705342" cy="672694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3F1AA-288A-4076-9F6F-B8D0AFD3EAC8}">
      <dsp:nvSpPr>
        <dsp:cNvPr id="0" name=""/>
        <dsp:cNvSpPr/>
      </dsp:nvSpPr>
      <dsp:spPr>
        <a:xfrm>
          <a:off x="2783" y="1193961"/>
          <a:ext cx="1527458" cy="327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https://vk.com/testcenterkz</a:t>
          </a:r>
          <a:endParaRPr lang="ru-RU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>
        <a:off x="2783" y="1193961"/>
        <a:ext cx="1527458" cy="327955"/>
      </dsp:txXfrm>
    </dsp:sp>
    <dsp:sp modelId="{58EE4375-82F2-48E3-8A56-8EAFE9363A0E}">
      <dsp:nvSpPr>
        <dsp:cNvPr id="0" name=""/>
        <dsp:cNvSpPr/>
      </dsp:nvSpPr>
      <dsp:spPr>
        <a:xfrm>
          <a:off x="249998" y="1578823"/>
          <a:ext cx="729616" cy="683742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1D1FF-3168-4E52-9D38-5BC5C36BC553}">
      <dsp:nvSpPr>
        <dsp:cNvPr id="0" name=""/>
        <dsp:cNvSpPr/>
      </dsp:nvSpPr>
      <dsp:spPr>
        <a:xfrm>
          <a:off x="1618677" y="1121243"/>
          <a:ext cx="1834923" cy="428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https://www.youtube.com/channel/UCzmZObVJTezesGyIEKw6h-Q</a:t>
          </a:r>
          <a:endParaRPr lang="ru-RU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>
        <a:off x="1618677" y="1121243"/>
        <a:ext cx="1834923" cy="428595"/>
      </dsp:txXfrm>
    </dsp:sp>
    <dsp:sp modelId="{31C44C52-2F94-41D0-A7D7-A59DE144B483}">
      <dsp:nvSpPr>
        <dsp:cNvPr id="0" name=""/>
        <dsp:cNvSpPr/>
      </dsp:nvSpPr>
      <dsp:spPr>
        <a:xfrm>
          <a:off x="2189039" y="515420"/>
          <a:ext cx="683040" cy="657480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74E53-646F-4817-8917-37EF49BE2D55}">
      <dsp:nvSpPr>
        <dsp:cNvPr id="0" name=""/>
        <dsp:cNvSpPr/>
      </dsp:nvSpPr>
      <dsp:spPr>
        <a:xfrm>
          <a:off x="0" y="2274384"/>
          <a:ext cx="1527458" cy="327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https://www.facebook.com/testcenterkz</a:t>
          </a:r>
          <a:endParaRPr lang="ru-RU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>
        <a:off x="0" y="2274384"/>
        <a:ext cx="1527458" cy="327955"/>
      </dsp:txXfrm>
    </dsp:sp>
    <dsp:sp modelId="{4F46B714-825A-4A10-A2AE-DEBCB6F8E2FE}">
      <dsp:nvSpPr>
        <dsp:cNvPr id="0" name=""/>
        <dsp:cNvSpPr/>
      </dsp:nvSpPr>
      <dsp:spPr>
        <a:xfrm>
          <a:off x="2232245" y="1675060"/>
          <a:ext cx="614310" cy="658838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5B156-A7CE-4506-9444-7045546E7822}">
      <dsp:nvSpPr>
        <dsp:cNvPr id="0" name=""/>
        <dsp:cNvSpPr/>
      </dsp:nvSpPr>
      <dsp:spPr>
        <a:xfrm>
          <a:off x="1670584" y="2274724"/>
          <a:ext cx="1527458" cy="327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/https://instagram.com/testcenterkz</a:t>
          </a:r>
          <a:endParaRPr lang="ru-RU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>
        <a:off x="1670584" y="2274724"/>
        <a:ext cx="1527458" cy="327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4BDA4-E17F-4D00-8C07-791AA99850C6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9060B-45DC-4931-8C9E-998D5F522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5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060B-45DC-4931-8C9E-998D5F522D0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2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060B-45DC-4931-8C9E-998D5F522D0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60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060B-45DC-4931-8C9E-998D5F522D0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86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060B-45DC-4931-8C9E-998D5F522D0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53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060B-45DC-4931-8C9E-998D5F522D0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51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060B-45DC-4931-8C9E-998D5F522D0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42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87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39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9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0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73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5.wdp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150018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19671" y="163701"/>
            <a:ext cx="7302957" cy="785818"/>
          </a:xfrm>
          <a:prstGeom prst="rect">
            <a:avLst/>
          </a:prstGeom>
        </p:spPr>
        <p:txBody>
          <a:bodyPr vert="horz" anchor="b" anchorCtr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ea typeface="+mj-ea"/>
                <a:cs typeface="+mj-cs"/>
              </a:rPr>
              <a:t>Материалы для организации информационно-разъяснительной работы по подготовке к проведению внешней оценки учебных достижений в организациях общего среднего образования в РК 2019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63638"/>
            <a:ext cx="84249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проведение внешней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оценки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учебных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достижений в организациях общего среднего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9911" y="4371950"/>
            <a:ext cx="170752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ctr" latinLnBrk="0">
              <a:lnSpc>
                <a:spcPct val="90000"/>
              </a:lnSpc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charset="0"/>
              </a:rPr>
              <a:t>Астана - 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charset="0"/>
              </a:rPr>
              <a:t>2019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0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r>
              <a:rPr lang="kk-KZ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anose="02020603050405020304" pitchFamily="18" charset="0"/>
              </a:rPr>
              <a:t>Оценивание </a:t>
            </a:r>
            <a:r>
              <a:rPr lang="kk-K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anose="02020603050405020304" pitchFamily="18" charset="0"/>
              </a:rPr>
              <a:t>тестовых заданий с одним или несколькими </a:t>
            </a:r>
          </a:p>
          <a:p>
            <a:pPr lvl="0" latinLnBrk="0">
              <a:spcBef>
                <a:spcPts val="0"/>
              </a:spcBef>
            </a:pPr>
            <a:r>
              <a:rPr lang="kk-K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anose="02020603050405020304" pitchFamily="18" charset="0"/>
              </a:rPr>
              <a:t>правильными ответами   </a:t>
            </a:r>
          </a:p>
          <a:p>
            <a:pPr lvl="0" latinLnBrk="0">
              <a:spcBef>
                <a:spcPts val="0"/>
              </a:spcBef>
            </a:pPr>
            <a:r>
              <a:rPr lang="kk-KZ" sz="1600" b="1" i="1" dirty="0">
                <a:solidFill>
                  <a:prstClr val="black"/>
                </a:solidFill>
                <a:latin typeface="Trebuchet MS"/>
                <a:cs typeface="Times New Roman" panose="02020603050405020304" pitchFamily="18" charset="0"/>
              </a:rPr>
              <a:t>(для  9х классов по второму предмету,</a:t>
            </a:r>
          </a:p>
          <a:p>
            <a:pPr lvl="0" latinLnBrk="0">
              <a:spcBef>
                <a:spcPts val="0"/>
              </a:spcBef>
            </a:pPr>
            <a:r>
              <a:rPr lang="kk-KZ" sz="1600" b="1" i="1" dirty="0">
                <a:solidFill>
                  <a:prstClr val="black"/>
                </a:solidFill>
                <a:latin typeface="Trebuchet MS"/>
                <a:cs typeface="Times New Roman" panose="02020603050405020304" pitchFamily="18" charset="0"/>
              </a:rPr>
              <a:t>для 11х классов по второму и третьему предмету)</a:t>
            </a:r>
            <a:r>
              <a:rPr lang="ru-RU" sz="2200" dirty="0">
                <a:solidFill>
                  <a:prstClr val="black"/>
                </a:solidFill>
                <a:latin typeface="Trebuchet MS"/>
                <a:cs typeface="+mn-cs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rebuchet MS"/>
                <a:cs typeface="+mn-cs"/>
              </a:rPr>
            </a:br>
            <a:endParaRPr lang="ru-RU" sz="2200" dirty="0">
              <a:solidFill>
                <a:prstClr val="black"/>
              </a:solidFill>
              <a:latin typeface="Trebuchet MS"/>
              <a:cs typeface="+mn-cs"/>
            </a:endParaRPr>
          </a:p>
          <a:p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315361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Infographic Designed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Left Arrow 11"/>
          <p:cNvSpPr/>
          <p:nvPr/>
        </p:nvSpPr>
        <p:spPr>
          <a:xfrm flipH="1" flipV="1">
            <a:off x="24486" y="1315357"/>
            <a:ext cx="947114" cy="367365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43608" y="1203598"/>
            <a:ext cx="7732990" cy="675325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                                                                            </a:t>
            </a:r>
            <a:endParaRPr kumimoji="0" lang="kk-KZ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                                                                      </a:t>
            </a:r>
            <a:r>
              <a:rPr kumimoji="0" lang="kk-KZ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Если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в тестовом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заданий один правильный ответ и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тестируемый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закрасил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его верно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,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            то получает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два балла</a:t>
            </a: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</p:txBody>
      </p:sp>
      <p:pic>
        <p:nvPicPr>
          <p:cNvPr id="32" name="Picture 2" descr="C:\Users\a.khaidarova\Desktop\Новый точечный рисунок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95686"/>
            <a:ext cx="4832796" cy="577049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  <a:extLst/>
        </p:spPr>
      </p:pic>
      <p:sp>
        <p:nvSpPr>
          <p:cNvPr id="33" name="Скругленный прямоугольник 32"/>
          <p:cNvSpPr/>
          <p:nvPr/>
        </p:nvSpPr>
        <p:spPr>
          <a:xfrm>
            <a:off x="701430" y="2665608"/>
            <a:ext cx="8315325" cy="504056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lvl="0" algn="ctr" latinLnBrk="0"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Если в тестовом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заданий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один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правильный ответ и тестируемый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закрасил его верно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,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                       но закрасил еще один неправильный ответ, то 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rebuchet MS"/>
                <a:cs typeface="Times New Roman" pitchFamily="18" charset="0"/>
              </a:rPr>
              <a:t>получает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один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балл.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</p:txBody>
      </p:sp>
      <p:pic>
        <p:nvPicPr>
          <p:cNvPr id="34" name="Picture 3" descr="C:\Users\a.khaidarova\Desktop\р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301" y="3249624"/>
            <a:ext cx="4879247" cy="6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699842" y="4011910"/>
            <a:ext cx="8316913" cy="415651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В остальных случаях –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ноль баллов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15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r>
              <a:rPr lang="kk-KZ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anose="02020603050405020304" pitchFamily="18" charset="0"/>
              </a:rPr>
              <a:t>Оценивание </a:t>
            </a:r>
            <a:r>
              <a:rPr lang="kk-K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anose="02020603050405020304" pitchFamily="18" charset="0"/>
              </a:rPr>
              <a:t>тестовых заданий с одним или несколькими </a:t>
            </a:r>
          </a:p>
          <a:p>
            <a:pPr lvl="0" latinLnBrk="0">
              <a:spcBef>
                <a:spcPts val="0"/>
              </a:spcBef>
            </a:pPr>
            <a:r>
              <a:rPr lang="kk-K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anose="02020603050405020304" pitchFamily="18" charset="0"/>
              </a:rPr>
              <a:t>правильными ответами   </a:t>
            </a:r>
          </a:p>
          <a:p>
            <a:pPr lvl="0" latinLnBrk="0">
              <a:spcBef>
                <a:spcPts val="0"/>
              </a:spcBef>
            </a:pPr>
            <a:r>
              <a:rPr lang="kk-KZ" sz="1600" b="1" i="1" dirty="0">
                <a:solidFill>
                  <a:prstClr val="black"/>
                </a:solidFill>
                <a:latin typeface="Trebuchet MS"/>
                <a:cs typeface="Times New Roman" panose="02020603050405020304" pitchFamily="18" charset="0"/>
              </a:rPr>
              <a:t>(для  9х классов по второму предмету,</a:t>
            </a:r>
          </a:p>
          <a:p>
            <a:pPr lvl="0" latinLnBrk="0">
              <a:spcBef>
                <a:spcPts val="0"/>
              </a:spcBef>
            </a:pPr>
            <a:r>
              <a:rPr lang="kk-KZ" sz="1600" b="1" i="1" dirty="0">
                <a:solidFill>
                  <a:prstClr val="black"/>
                </a:solidFill>
                <a:latin typeface="Trebuchet MS"/>
                <a:cs typeface="Times New Roman" panose="02020603050405020304" pitchFamily="18" charset="0"/>
              </a:rPr>
              <a:t>для 11х классов по второму и третьему предмету)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315361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Infographic Designed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Left Arrow 11"/>
          <p:cNvSpPr/>
          <p:nvPr/>
        </p:nvSpPr>
        <p:spPr>
          <a:xfrm flipH="1" flipV="1">
            <a:off x="24486" y="1315357"/>
            <a:ext cx="983315" cy="367365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1043608" y="1238286"/>
            <a:ext cx="7797772" cy="541376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kk-KZ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                                                                            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kk-KZ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                                                                      </a:t>
            </a:r>
            <a:r>
              <a:rPr kumimoji="0" lang="kk-KZ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Если в тестовом заданий два правильных ответа и тестируемый закрасил все 2 ответа верно, то получает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два балла</a:t>
            </a:r>
            <a:r>
              <a:rPr kumimoji="0" lang="kk-KZ" sz="5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.</a:t>
            </a:r>
            <a:endParaRPr kumimoji="0" lang="ru-RU" sz="5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kk-KZ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kk-KZ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</p:txBody>
      </p:sp>
      <p:pic>
        <p:nvPicPr>
          <p:cNvPr id="13" name="Picture 2" descr="C:\Users\a.khaidarova\Desktop\прап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574" y="1779662"/>
            <a:ext cx="3463618" cy="44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699891" y="2348251"/>
            <a:ext cx="8203630" cy="576063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Если в тестовом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заданий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два правильных ответа и тестируемый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закрасил только 1 ответ верно или закрасил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1 ответ верно и 1 ответ неверно или закрасил все 2 ответа верно и закрасил один неправильный ответ,                 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то получает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один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балл.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</p:txBody>
      </p:sp>
      <p:pic>
        <p:nvPicPr>
          <p:cNvPr id="15" name="Picture 3" descr="C:\Users\a.khaidarova\Desktop\аррап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01" y="2983898"/>
            <a:ext cx="3546554" cy="45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.khaidarova\Desktop\пва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83898"/>
            <a:ext cx="3599955" cy="45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a.khaidarova\Desktop\првап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078" y="3570610"/>
            <a:ext cx="3456384" cy="46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685529" y="4168823"/>
            <a:ext cx="8269908" cy="306860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В остальных случаях –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ноль баллов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36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r>
              <a:rPr lang="kk-KZ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anose="02020603050405020304" pitchFamily="18" charset="0"/>
              </a:rPr>
              <a:t>Оценивание </a:t>
            </a:r>
            <a:r>
              <a:rPr lang="kk-K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anose="02020603050405020304" pitchFamily="18" charset="0"/>
              </a:rPr>
              <a:t>тестовых заданий с одним или несколькими </a:t>
            </a:r>
          </a:p>
          <a:p>
            <a:pPr lvl="0" latinLnBrk="0">
              <a:spcBef>
                <a:spcPts val="0"/>
              </a:spcBef>
            </a:pPr>
            <a:r>
              <a:rPr lang="kk-K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anose="02020603050405020304" pitchFamily="18" charset="0"/>
              </a:rPr>
              <a:t>правильными ответами   </a:t>
            </a:r>
          </a:p>
          <a:p>
            <a:pPr lvl="0" latinLnBrk="0">
              <a:spcBef>
                <a:spcPts val="0"/>
              </a:spcBef>
            </a:pPr>
            <a:r>
              <a:rPr lang="kk-KZ" sz="1600" b="1" i="1" dirty="0">
                <a:solidFill>
                  <a:prstClr val="black"/>
                </a:solidFill>
                <a:latin typeface="Trebuchet MS"/>
                <a:cs typeface="Times New Roman" panose="02020603050405020304" pitchFamily="18" charset="0"/>
              </a:rPr>
              <a:t>(для  9х классов по второму предмету,</a:t>
            </a:r>
          </a:p>
          <a:p>
            <a:pPr lvl="0" latinLnBrk="0">
              <a:spcBef>
                <a:spcPts val="0"/>
              </a:spcBef>
            </a:pPr>
            <a:r>
              <a:rPr lang="kk-KZ" sz="1600" b="1" i="1" dirty="0" smtClean="0">
                <a:solidFill>
                  <a:prstClr val="black"/>
                </a:solidFill>
                <a:latin typeface="Trebuchet MS"/>
                <a:cs typeface="Times New Roman" panose="02020603050405020304" pitchFamily="18" charset="0"/>
              </a:rPr>
              <a:t>для </a:t>
            </a:r>
            <a:r>
              <a:rPr lang="kk-KZ" sz="1600" b="1" i="1" dirty="0">
                <a:solidFill>
                  <a:prstClr val="black"/>
                </a:solidFill>
                <a:latin typeface="Trebuchet MS"/>
                <a:cs typeface="Times New Roman" panose="02020603050405020304" pitchFamily="18" charset="0"/>
              </a:rPr>
              <a:t>11х классов по </a:t>
            </a:r>
            <a:r>
              <a:rPr lang="kk-KZ" sz="1600" b="1" i="1" dirty="0" smtClean="0">
                <a:solidFill>
                  <a:prstClr val="black"/>
                </a:solidFill>
                <a:latin typeface="Trebuchet MS"/>
                <a:cs typeface="Times New Roman" panose="02020603050405020304" pitchFamily="18" charset="0"/>
              </a:rPr>
              <a:t>второму и третьему </a:t>
            </a:r>
            <a:r>
              <a:rPr lang="kk-KZ" sz="1600" b="1" i="1" dirty="0">
                <a:solidFill>
                  <a:prstClr val="black"/>
                </a:solidFill>
                <a:latin typeface="Trebuchet MS"/>
                <a:cs typeface="Times New Roman" panose="02020603050405020304" pitchFamily="18" charset="0"/>
              </a:rPr>
              <a:t>предмету)</a:t>
            </a:r>
            <a:r>
              <a:rPr lang="ru-RU" sz="2200" dirty="0">
                <a:solidFill>
                  <a:prstClr val="black"/>
                </a:solidFill>
                <a:latin typeface="Trebuchet MS"/>
                <a:cs typeface="+mn-cs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rebuchet MS"/>
                <a:cs typeface="+mn-cs"/>
              </a:rPr>
            </a:br>
            <a:endParaRPr lang="ru-RU" sz="2200" dirty="0">
              <a:solidFill>
                <a:prstClr val="black"/>
              </a:solidFill>
              <a:latin typeface="Trebuchet MS"/>
              <a:cs typeface="+mn-cs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315361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Infographic Designed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Left Arrow 11"/>
          <p:cNvSpPr/>
          <p:nvPr/>
        </p:nvSpPr>
        <p:spPr>
          <a:xfrm flipH="1" flipV="1">
            <a:off x="24485" y="1315356"/>
            <a:ext cx="987785" cy="367365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Содержимое 4"/>
          <p:cNvSpPr txBox="1">
            <a:spLocks/>
          </p:cNvSpPr>
          <p:nvPr/>
        </p:nvSpPr>
        <p:spPr>
          <a:xfrm>
            <a:off x="1061869" y="1275606"/>
            <a:ext cx="7794241" cy="504057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kk-KZ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                                                                            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kk-KZ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                                                                      </a:t>
            </a:r>
            <a:r>
              <a:rPr kumimoji="0" lang="kk-KZ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 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Если в тестовом заданий три правильных ответа и тестируемый закрасил все 3 ответа верно, то получает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два балла</a:t>
            </a:r>
            <a:r>
              <a:rPr kumimoji="0" lang="kk-KZ" sz="5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.</a:t>
            </a:r>
            <a:endParaRPr kumimoji="0" lang="ru-RU" sz="5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kk-KZ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kk-KZ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</p:txBody>
      </p:sp>
      <p:pic>
        <p:nvPicPr>
          <p:cNvPr id="22" name="Picture 2" descr="C:\Users\a.khaidarova\Desktop\апавя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79" y="1832284"/>
            <a:ext cx="3624681" cy="45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637177" y="2385874"/>
            <a:ext cx="8381843" cy="651691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Если в тестовом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заданий три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правильных ответа и тестируемый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закрасил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только 2 ответа верно или закрасил 2 ответа верно и закрасил один неправильный ответ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или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закрасил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все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3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ответа верно и закрасил один неправильный ответ,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то получает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один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балл.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</p:txBody>
      </p:sp>
      <p:pic>
        <p:nvPicPr>
          <p:cNvPr id="25" name="Picture 3" descr="C:\Users\a.khaidarova\Desktop\епы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30" y="3126191"/>
            <a:ext cx="3179995" cy="41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.khaidarova\Desktop\прчап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57" y="3126191"/>
            <a:ext cx="3200897" cy="40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.khaidarova\Desktop\апрвап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935" y="3628147"/>
            <a:ext cx="3254371" cy="4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683568" y="4279838"/>
            <a:ext cx="8381843" cy="3136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В остальных случаях –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ноль баллов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5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07504" y="51470"/>
            <a:ext cx="1224136" cy="1224136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Block Arc 14"/>
          <p:cNvSpPr/>
          <p:nvPr/>
        </p:nvSpPr>
        <p:spPr>
          <a:xfrm rot="16200000">
            <a:off x="460125" y="403920"/>
            <a:ext cx="518895" cy="51923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7060"/>
            <a:ext cx="3384376" cy="2548865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5ECCF3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</p:pic>
      <p:sp>
        <p:nvSpPr>
          <p:cNvPr id="14" name="AutoShape 7"/>
          <p:cNvSpPr txBox="1">
            <a:spLocks noChangeArrowheads="1"/>
          </p:cNvSpPr>
          <p:nvPr/>
        </p:nvSpPr>
        <p:spPr>
          <a:xfrm>
            <a:off x="1403648" y="152400"/>
            <a:ext cx="7455202" cy="547142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Пробное </a:t>
            </a:r>
            <a:r>
              <a:rPr kumimoji="0" lang="kk-KZ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 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онлайн пробное тестирование ВОУД СО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</a:b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7498" y="1203598"/>
            <a:ext cx="4208478" cy="1368152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4E67C8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Пробное тестирование – процедура, проводимая в целях оказания методической помощи, информирования  о технологии тестирования, правильного закрашивания листа ответа, в целом подготовки учащихся к тестированию</a:t>
            </a:r>
            <a:endParaRPr kumimoji="0" lang="ru-RU" sz="13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1494" y="2571749"/>
            <a:ext cx="4316490" cy="1512169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4E67C8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ct val="0"/>
              </a:spcBef>
              <a:tabLst>
                <a:tab pos="3857625" algn="l"/>
              </a:tabLst>
            </a:pPr>
            <a:endParaRPr lang="ru-RU" sz="1300" b="1" dirty="0" smtClean="0"/>
          </a:p>
          <a:p>
            <a:pPr algn="ctr">
              <a:spcBef>
                <a:spcPct val="0"/>
              </a:spcBef>
              <a:tabLst>
                <a:tab pos="3857625" algn="l"/>
              </a:tabLst>
            </a:pPr>
            <a:r>
              <a:rPr lang="ru-RU" sz="1300" b="1" dirty="0" smtClean="0"/>
              <a:t>● </a:t>
            </a:r>
            <a:r>
              <a:rPr lang="ru-RU" sz="1300" b="1" dirty="0"/>
              <a:t>Пробное тестирование в режиме </a:t>
            </a:r>
            <a:r>
              <a:rPr lang="ru-RU" sz="1300" b="1" dirty="0" err="1" smtClean="0"/>
              <a:t>on-line</a:t>
            </a:r>
            <a:r>
              <a:rPr lang="ru-RU" sz="1300" b="1" dirty="0" smtClean="0"/>
              <a:t>          проводится  </a:t>
            </a:r>
            <a:r>
              <a:rPr lang="ru-RU" sz="1300" b="1" dirty="0"/>
              <a:t>для учащихся </a:t>
            </a:r>
            <a:r>
              <a:rPr lang="ru-RU" sz="1300" b="1" dirty="0" smtClean="0"/>
              <a:t>9 </a:t>
            </a:r>
            <a:r>
              <a:rPr lang="ru-RU" sz="1300" b="1" dirty="0"/>
              <a:t>классов в </a:t>
            </a:r>
            <a:r>
              <a:rPr lang="ru-RU" sz="1300" b="1" dirty="0" smtClean="0"/>
              <a:t>                организаций </a:t>
            </a:r>
            <a:r>
              <a:rPr lang="ru-RU" sz="1300" b="1" dirty="0"/>
              <a:t>среднего образования</a:t>
            </a:r>
          </a:p>
          <a:p>
            <a:pPr algn="ctr">
              <a:spcBef>
                <a:spcPct val="0"/>
              </a:spcBef>
              <a:tabLst>
                <a:tab pos="3857625" algn="l"/>
              </a:tabLst>
            </a:pPr>
            <a:r>
              <a:rPr lang="ru-RU" sz="1300" b="1" dirty="0"/>
              <a:t>● Учащийся с помощью онлайн тестирования </a:t>
            </a:r>
            <a:r>
              <a:rPr lang="ru-RU" sz="1300" b="1" dirty="0" smtClean="0"/>
              <a:t>        знакомится </a:t>
            </a:r>
            <a:r>
              <a:rPr lang="ru-RU" sz="1300" b="1" dirty="0"/>
              <a:t>с интерфейсом программы </a:t>
            </a:r>
            <a:r>
              <a:rPr lang="ru-RU" sz="1300" b="1" dirty="0" smtClean="0"/>
              <a:t>              компьютерного </a:t>
            </a:r>
            <a:r>
              <a:rPr lang="ru-RU" sz="1300" b="1" dirty="0"/>
              <a:t>тестирования и </a:t>
            </a:r>
            <a:r>
              <a:rPr lang="ru-RU" sz="1300" b="1" dirty="0" smtClean="0"/>
              <a:t>формирует         </a:t>
            </a:r>
            <a:r>
              <a:rPr lang="ru-RU" sz="1300" b="1" dirty="0"/>
              <a:t>навык работы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5749" y="4558725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>
              <a:spcBef>
                <a:spcPct val="0"/>
              </a:spcBef>
            </a:pPr>
            <a:r>
              <a:rPr lang="ru-RU" sz="1600" b="1" dirty="0">
                <a:solidFill>
                  <a:srgbClr val="FF0000"/>
                </a:solidFill>
                <a:latin typeface="Trebuchet MS"/>
              </a:rPr>
              <a:t>Более подробную информацию можете получить на сайте </a:t>
            </a:r>
            <a:r>
              <a:rPr lang="en-US" sz="1600" b="1" dirty="0">
                <a:solidFill>
                  <a:srgbClr val="FF0000"/>
                </a:solidFill>
                <a:latin typeface="Trebuchet MS"/>
              </a:rPr>
              <a:t>http://www.testcenter.kz</a:t>
            </a:r>
            <a:r>
              <a:rPr lang="ru-RU" sz="1600" b="1" dirty="0">
                <a:solidFill>
                  <a:srgbClr val="FF0000"/>
                </a:solidFill>
                <a:latin typeface="Trebuchet MS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8" y="4083918"/>
            <a:ext cx="4244482" cy="52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712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496" y="483518"/>
            <a:ext cx="9144000" cy="576064"/>
          </a:xfrm>
        </p:spPr>
        <p:txBody>
          <a:bodyPr/>
          <a:lstStyle/>
          <a:p>
            <a:pPr marL="228600" lvl="0" indent="-182880" latinLnBrk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en-US" sz="2400" b="1" dirty="0" smtClean="0">
              <a:solidFill>
                <a:srgbClr val="FF0000"/>
              </a:solidFill>
              <a:latin typeface="Trebuchet MS"/>
              <a:cs typeface="Times New Roman" panose="02020603050405020304" pitchFamily="18" charset="0"/>
            </a:endParaRPr>
          </a:p>
          <a:p>
            <a:pPr marL="228600" lvl="0" indent="-182880" latinLnBrk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b="1" dirty="0" smtClean="0">
                <a:solidFill>
                  <a:srgbClr val="FF0000"/>
                </a:solidFill>
                <a:latin typeface="Trebuchet MS"/>
                <a:cs typeface="Times New Roman" panose="02020603050405020304" pitchFamily="18" charset="0"/>
              </a:rPr>
              <a:t>Тестируемым </a:t>
            </a:r>
            <a:r>
              <a:rPr lang="ru-RU" sz="2400" b="1" dirty="0">
                <a:solidFill>
                  <a:srgbClr val="FF0000"/>
                </a:solidFill>
                <a:latin typeface="Trebuchet MS"/>
                <a:cs typeface="Times New Roman" panose="02020603050405020304" pitchFamily="18" charset="0"/>
              </a:rPr>
              <a:t>не разрешается:</a:t>
            </a:r>
            <a:endParaRPr lang="ru-RU" sz="2400" b="1" dirty="0">
              <a:solidFill>
                <a:srgbClr val="FF0000"/>
              </a:solidFill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1090931" y="1989083"/>
            <a:ext cx="1219483" cy="3252344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16963" y="3170761"/>
            <a:ext cx="2328179" cy="1752797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Прямоугольник 46"/>
          <p:cNvSpPr/>
          <p:nvPr/>
        </p:nvSpPr>
        <p:spPr>
          <a:xfrm>
            <a:off x="1905507" y="1116949"/>
            <a:ext cx="6601202" cy="3313215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</a:ln>
          <a:effectLst/>
        </p:spPr>
        <p:txBody>
          <a:bodyPr wrap="square">
            <a:spAutoFit/>
          </a:bodyPr>
          <a:lstStyle>
            <a:lvl1pPr marL="1428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142875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пересаживаться с места на место;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открывать без разрешения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уполномоченн</a:t>
            </a: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ого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представителя Министерства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и </a:t>
            </a:r>
            <a:r>
              <a:rPr kumimoji="0" lang="kk-K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представителя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ДКСО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материалы тестирования;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</a:endParaRPr>
          </a:p>
          <a:p>
            <a:pPr marL="142875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производить обмен  материалами тестирования с другими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</a:rPr>
              <a:t>обучающимися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;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</a:endParaRPr>
          </a:p>
          <a:p>
            <a:pPr marL="142875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пользоваться калькулятором, справочной литературой (</a:t>
            </a: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кроме таблицы Менделеева и таблицы растворимости солей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), электронными записными книжками, корректирующими жидкостями и средствами мобильной связи;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</a:endParaRPr>
          </a:p>
          <a:p>
            <a:pPr marL="142875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переговариваться и списывать у других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</a:rPr>
              <a:t>обучающихся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, пользоваться шпаргалкой и другими справочными материалами; 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</a:endParaRPr>
          </a:p>
          <a:p>
            <a:pPr marL="142875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выходить из аудитории без разрешения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уполномоченн</a:t>
            </a: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ого</a:t>
            </a: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представителя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Министерства и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</a:rPr>
              <a:t>ДКСО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.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78160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093699" y="195486"/>
            <a:ext cx="886013" cy="795316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000" kern="1200"/>
          </a:p>
        </p:txBody>
      </p:sp>
      <p:sp>
        <p:nvSpPr>
          <p:cNvPr id="14" name="Freeform 13"/>
          <p:cNvSpPr/>
          <p:nvPr/>
        </p:nvSpPr>
        <p:spPr>
          <a:xfrm>
            <a:off x="120703" y="998485"/>
            <a:ext cx="990802" cy="9908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000" kern="1200"/>
          </a:p>
        </p:txBody>
      </p:sp>
      <p:sp>
        <p:nvSpPr>
          <p:cNvPr id="15" name="Freeform 14"/>
          <p:cNvSpPr/>
          <p:nvPr/>
        </p:nvSpPr>
        <p:spPr>
          <a:xfrm>
            <a:off x="364024" y="2469667"/>
            <a:ext cx="446257" cy="334396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0" y="82778"/>
                </a:moveTo>
                <a:lnTo>
                  <a:pt x="163546" y="82778"/>
                </a:lnTo>
                <a:lnTo>
                  <a:pt x="163546" y="0"/>
                </a:lnTo>
                <a:lnTo>
                  <a:pt x="327092" y="206946"/>
                </a:lnTo>
                <a:lnTo>
                  <a:pt x="163546" y="413891"/>
                </a:lnTo>
                <a:lnTo>
                  <a:pt x="163546" y="331113"/>
                </a:lnTo>
                <a:lnTo>
                  <a:pt x="0" y="331113"/>
                </a:lnTo>
                <a:lnTo>
                  <a:pt x="0" y="827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2777" rIns="98128" bIns="82778" numCol="1" spcCol="1270" anchor="ctr" anchorCtr="0">
            <a:noAutofit/>
          </a:bodyPr>
          <a:lstStyle/>
          <a:p>
            <a:pPr lvl="0" algn="ctr" defTabSz="5334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200" kern="1200"/>
          </a:p>
        </p:txBody>
      </p:sp>
      <p:sp>
        <p:nvSpPr>
          <p:cNvPr id="17" name="Freeform 16"/>
          <p:cNvSpPr/>
          <p:nvPr/>
        </p:nvSpPr>
        <p:spPr>
          <a:xfrm>
            <a:off x="397653" y="290151"/>
            <a:ext cx="990802" cy="9908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000" kern="1200"/>
          </a:p>
        </p:txBody>
      </p:sp>
      <p:sp>
        <p:nvSpPr>
          <p:cNvPr id="18" name="Rectangle 9"/>
          <p:cNvSpPr/>
          <p:nvPr/>
        </p:nvSpPr>
        <p:spPr>
          <a:xfrm flipH="1">
            <a:off x="454777" y="1347614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16"/>
          <p:cNvSpPr/>
          <p:nvPr/>
        </p:nvSpPr>
        <p:spPr>
          <a:xfrm rot="18900000" flipH="1">
            <a:off x="5211705" y="3800256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Parallelogram 15"/>
          <p:cNvSpPr/>
          <p:nvPr/>
        </p:nvSpPr>
        <p:spPr>
          <a:xfrm rot="5400000" flipH="1">
            <a:off x="1391315" y="345059"/>
            <a:ext cx="354753" cy="38400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594072" y="2370102"/>
            <a:ext cx="405329" cy="4087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Block Arc 14"/>
          <p:cNvSpPr/>
          <p:nvPr/>
        </p:nvSpPr>
        <p:spPr>
          <a:xfrm rot="16200000">
            <a:off x="616275" y="525933"/>
            <a:ext cx="518895" cy="51923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9" name="Рисунок 12" descr="Картинки по запросу картинки по теме интерн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969" y="1859354"/>
            <a:ext cx="1743066" cy="17014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Схема 39"/>
          <p:cNvGraphicFramePr/>
          <p:nvPr>
            <p:extLst>
              <p:ext uri="{D42A27DB-BD31-4B8C-83A1-F6EECF244321}">
                <p14:modId xmlns:p14="http://schemas.microsoft.com/office/powerpoint/2010/main" val="3793311872"/>
              </p:ext>
            </p:extLst>
          </p:nvPr>
        </p:nvGraphicFramePr>
        <p:xfrm>
          <a:off x="2922035" y="1102055"/>
          <a:ext cx="3435914" cy="3353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95728" y="114274"/>
            <a:ext cx="68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Times New Roman" panose="02020603050405020304" pitchFamily="18" charset="0"/>
              </a:rPr>
              <a:t>Интернет-ресурсы и размещенные информации для участников ВОУД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1" name="Группа 8"/>
          <p:cNvGrpSpPr>
            <a:grpSpLocks/>
          </p:cNvGrpSpPr>
          <p:nvPr/>
        </p:nvGrpSpPr>
        <p:grpSpPr bwMode="auto">
          <a:xfrm>
            <a:off x="6469037" y="1280953"/>
            <a:ext cx="2566987" cy="655756"/>
            <a:chOff x="4452782" y="931543"/>
            <a:chExt cx="2591037" cy="471805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4452782" y="931543"/>
              <a:ext cx="2591037" cy="471805"/>
            </a:xfrm>
            <a:prstGeom prst="roundRect">
              <a:avLst/>
            </a:prstGeom>
            <a:solidFill>
              <a:srgbClr val="212745">
                <a:lumMod val="60000"/>
                <a:lumOff val="40000"/>
                <a:alpha val="90000"/>
              </a:srgbClr>
            </a:solidFill>
            <a:ln w="15875" cap="flat" cmpd="sng" algn="ctr">
              <a:solidFill>
                <a:srgbClr val="4E67C8">
                  <a:hueOff val="0"/>
                  <a:satOff val="0"/>
                  <a:lumOff val="0"/>
                  <a:alphaOff val="0"/>
                  <a:shade val="75000"/>
                  <a:satMod val="125000"/>
                  <a:lumMod val="75000"/>
                </a:srgbClr>
              </a:solidFill>
              <a:prstDash val="solid"/>
            </a:ln>
            <a:effectLst/>
          </p:spPr>
        </p:sp>
        <p:sp>
          <p:nvSpPr>
            <p:cNvPr id="43" name="Скругленный прямоугольник 6"/>
            <p:cNvSpPr/>
            <p:nvPr/>
          </p:nvSpPr>
          <p:spPr>
            <a:xfrm>
              <a:off x="4476597" y="953783"/>
              <a:ext cx="2543408" cy="427325"/>
            </a:xfrm>
            <a:prstGeom prst="rect">
              <a:avLst/>
            </a:prstGeom>
            <a:solidFill>
              <a:srgbClr val="4E67C8"/>
            </a:solidFill>
            <a:ln w="15875" cap="flat" cmpd="sng" algn="ctr">
              <a:solidFill>
                <a:srgbClr val="4E67C8">
                  <a:shade val="50000"/>
                  <a:shade val="75000"/>
                  <a:satMod val="125000"/>
                  <a:lumMod val="75000"/>
                </a:srgbClr>
              </a:solidFill>
              <a:prstDash val="solid"/>
            </a:ln>
            <a:effectLst/>
          </p:spPr>
          <p:txBody>
            <a:bodyPr lIns="60960" tIns="60960" rIns="60960" bIns="60960" spcCol="1270" anchor="ctr"/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rPr>
                <a:t>Нормативные правовые документы</a:t>
              </a:r>
            </a:p>
          </p:txBody>
        </p:sp>
      </p:grpSp>
      <p:grpSp>
        <p:nvGrpSpPr>
          <p:cNvPr id="44" name="Группа 9"/>
          <p:cNvGrpSpPr>
            <a:grpSpLocks/>
          </p:cNvGrpSpPr>
          <p:nvPr/>
        </p:nvGrpSpPr>
        <p:grpSpPr bwMode="auto">
          <a:xfrm>
            <a:off x="6469037" y="1989287"/>
            <a:ext cx="2566988" cy="471488"/>
            <a:chOff x="4452782" y="1462324"/>
            <a:chExt cx="2591037" cy="471805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452782" y="1462324"/>
              <a:ext cx="2591037" cy="471805"/>
            </a:xfrm>
            <a:prstGeom prst="roundRect">
              <a:avLst/>
            </a:prstGeom>
            <a:gradFill rotWithShape="1">
              <a:gsLst>
                <a:gs pos="0">
                  <a:srgbClr val="4E67C8">
                    <a:lumMod val="95000"/>
                  </a:srgbClr>
                </a:gs>
                <a:gs pos="100000">
                  <a:srgbClr val="4E67C8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4E67C8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</p:sp>
        <p:sp>
          <p:nvSpPr>
            <p:cNvPr id="46" name="Скругленный прямоугольник 8"/>
            <p:cNvSpPr/>
            <p:nvPr/>
          </p:nvSpPr>
          <p:spPr>
            <a:xfrm>
              <a:off x="4476597" y="1484564"/>
              <a:ext cx="2543408" cy="427325"/>
            </a:xfrm>
            <a:prstGeom prst="rect">
              <a:avLst/>
            </a:prstGeom>
            <a:gradFill rotWithShape="1">
              <a:gsLst>
                <a:gs pos="0">
                  <a:srgbClr val="4E67C8">
                    <a:lumMod val="95000"/>
                  </a:srgbClr>
                </a:gs>
                <a:gs pos="100000">
                  <a:srgbClr val="4E67C8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4E67C8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  <p:txBody>
            <a:bodyPr lIns="60960" tIns="60960" rIns="60960" bIns="60960" spcCol="1270" anchor="ctr"/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rPr>
                <a:t>Правила проведения ВОУД</a:t>
              </a:r>
            </a:p>
          </p:txBody>
        </p:sp>
      </p:grpSp>
      <p:grpSp>
        <p:nvGrpSpPr>
          <p:cNvPr id="47" name="Группа 10"/>
          <p:cNvGrpSpPr>
            <a:grpSpLocks/>
          </p:cNvGrpSpPr>
          <p:nvPr/>
        </p:nvGrpSpPr>
        <p:grpSpPr bwMode="auto">
          <a:xfrm>
            <a:off x="6445005" y="2543072"/>
            <a:ext cx="2591019" cy="471487"/>
            <a:chOff x="4471619" y="1971286"/>
            <a:chExt cx="2591037" cy="471805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471619" y="1971286"/>
              <a:ext cx="2591037" cy="471805"/>
            </a:xfrm>
            <a:prstGeom prst="roundRect">
              <a:avLst/>
            </a:prstGeom>
            <a:gradFill rotWithShape="1">
              <a:gsLst>
                <a:gs pos="0">
                  <a:srgbClr val="4E67C8">
                    <a:lumMod val="95000"/>
                  </a:srgbClr>
                </a:gs>
                <a:gs pos="100000">
                  <a:srgbClr val="4E67C8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4E67C8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</p:sp>
        <p:sp>
          <p:nvSpPr>
            <p:cNvPr id="49" name="Скругленный прямоугольник 10"/>
            <p:cNvSpPr/>
            <p:nvPr/>
          </p:nvSpPr>
          <p:spPr>
            <a:xfrm>
              <a:off x="4495434" y="1993526"/>
              <a:ext cx="2543408" cy="4273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60960" tIns="60960" rIns="60960" bIns="60960" spcCol="1270" anchor="ctr"/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rPr>
                <a:t>Спецификация теста </a:t>
              </a:r>
            </a:p>
          </p:txBody>
        </p:sp>
      </p:grpSp>
      <p:sp>
        <p:nvSpPr>
          <p:cNvPr id="50" name="Скругленный прямоугольник 12"/>
          <p:cNvSpPr/>
          <p:nvPr/>
        </p:nvSpPr>
        <p:spPr bwMode="auto">
          <a:xfrm>
            <a:off x="6469777" y="3133771"/>
            <a:ext cx="2543175" cy="427037"/>
          </a:xfrm>
          <a:prstGeom prst="rect">
            <a:avLst/>
          </a:prstGeom>
          <a:gradFill rotWithShape="1">
            <a:gsLst>
              <a:gs pos="0">
                <a:srgbClr val="4E67C8">
                  <a:lumMod val="95000"/>
                </a:srgbClr>
              </a:gs>
              <a:gs pos="100000">
                <a:srgbClr val="4E67C8">
                  <a:shade val="82000"/>
                  <a:satMod val="125000"/>
                  <a:lumMod val="74000"/>
                </a:srgbClr>
              </a:gs>
            </a:gsLst>
            <a:lin ang="5400000" scaled="0"/>
          </a:gradFill>
          <a:ln w="9525" cap="flat" cmpd="sng" algn="ctr">
            <a:solidFill>
              <a:srgbClr val="4E67C8"/>
            </a:solidFill>
            <a:prstDash val="solid"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p:spPr>
        <p:txBody>
          <a:bodyPr lIns="60960" tIns="60960" rIns="60960" bIns="60960" spcCol="1270" anchor="ctr"/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Примерные варианты тестовых заданий ВОУД</a:t>
            </a:r>
          </a:p>
        </p:txBody>
      </p:sp>
      <p:grpSp>
        <p:nvGrpSpPr>
          <p:cNvPr id="51" name="Группа 14"/>
          <p:cNvGrpSpPr>
            <a:grpSpLocks/>
          </p:cNvGrpSpPr>
          <p:nvPr/>
        </p:nvGrpSpPr>
        <p:grpSpPr bwMode="auto">
          <a:xfrm>
            <a:off x="6445964" y="3651870"/>
            <a:ext cx="2590800" cy="471487"/>
            <a:chOff x="4452782" y="3054667"/>
            <a:chExt cx="2591037" cy="471805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4452782" y="3054667"/>
              <a:ext cx="2591037" cy="471805"/>
            </a:xfrm>
            <a:prstGeom prst="roundRect">
              <a:avLst/>
            </a:prstGeom>
            <a:gradFill rotWithShape="1">
              <a:gsLst>
                <a:gs pos="0">
                  <a:srgbClr val="4E67C8">
                    <a:lumMod val="95000"/>
                  </a:srgbClr>
                </a:gs>
                <a:gs pos="100000">
                  <a:srgbClr val="4E67C8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rgbClr val="4E67C8">
                  <a:shade val="30000"/>
                  <a:satMod val="120000"/>
                </a:srgbClr>
              </a:contourClr>
            </a:sp3d>
          </p:spPr>
        </p:sp>
        <p:sp>
          <p:nvSpPr>
            <p:cNvPr id="53" name="Скругленный прямоугольник 14"/>
            <p:cNvSpPr/>
            <p:nvPr/>
          </p:nvSpPr>
          <p:spPr>
            <a:xfrm>
              <a:off x="4476597" y="3076907"/>
              <a:ext cx="2543408" cy="427325"/>
            </a:xfrm>
            <a:prstGeom prst="rect">
              <a:avLst/>
            </a:prstGeom>
            <a:gradFill rotWithShape="1">
              <a:gsLst>
                <a:gs pos="0">
                  <a:srgbClr val="4E67C8">
                    <a:lumMod val="95000"/>
                  </a:srgbClr>
                </a:gs>
                <a:gs pos="100000">
                  <a:srgbClr val="4E67C8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rgbClr val="4E67C8">
                  <a:shade val="30000"/>
                  <a:satMod val="120000"/>
                </a:srgbClr>
              </a:contourClr>
            </a:sp3d>
          </p:spPr>
          <p:txBody>
            <a:bodyPr lIns="60960" tIns="60960" rIns="60960" bIns="60960" spcCol="1270" anchor="ctr"/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rPr>
                <a:t>Новости ВОУД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5534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3559"/>
            <a:ext cx="9144000" cy="32403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6" name="그룹 305">
            <a:extLst>
              <a:ext uri="{FF2B5EF4-FFF2-40B4-BE49-F238E27FC236}">
                <a16:creationId xmlns="" xmlns:a16="http://schemas.microsoft.com/office/drawing/2014/main" id="{ECE61CD3-8F4B-4A40-BC31-D5BBB3A6BA29}"/>
              </a:ext>
            </a:extLst>
          </p:cNvPr>
          <p:cNvGrpSpPr/>
          <p:nvPr/>
        </p:nvGrpSpPr>
        <p:grpSpPr>
          <a:xfrm>
            <a:off x="14586" y="1059582"/>
            <a:ext cx="2228877" cy="1452767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307" name="Freeform 8">
              <a:extLst>
                <a:ext uri="{FF2B5EF4-FFF2-40B4-BE49-F238E27FC236}">
                  <a16:creationId xmlns="" xmlns:a16="http://schemas.microsoft.com/office/drawing/2014/main" id="{6BBF56F4-E711-416E-A076-208EC9A119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8" name="Freeform 9">
              <a:extLst>
                <a:ext uri="{FF2B5EF4-FFF2-40B4-BE49-F238E27FC236}">
                  <a16:creationId xmlns="" xmlns:a16="http://schemas.microsoft.com/office/drawing/2014/main" id="{735AC350-C62C-4F99-B83E-2F75A304D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9" name="Freeform 10">
              <a:extLst>
                <a:ext uri="{FF2B5EF4-FFF2-40B4-BE49-F238E27FC236}">
                  <a16:creationId xmlns="" xmlns:a16="http://schemas.microsoft.com/office/drawing/2014/main" id="{B8852F81-1CAE-4872-BB07-90E21A8BA3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0" name="Freeform 11">
              <a:extLst>
                <a:ext uri="{FF2B5EF4-FFF2-40B4-BE49-F238E27FC236}">
                  <a16:creationId xmlns="" xmlns:a16="http://schemas.microsoft.com/office/drawing/2014/main" id="{F5E1AC79-EBC7-403F-9B0C-E002749EE9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000" b="1" dirty="0">
                <a:cs typeface="Times New Roman" panose="02020603050405020304" pitchFamily="18" charset="0"/>
              </a:rPr>
              <a:t>В социальных сетях Национального центра тестирования</a:t>
            </a:r>
            <a:endParaRPr lang="ko-KR" altLang="en-US" sz="2000" dirty="0"/>
          </a:p>
        </p:txBody>
      </p:sp>
      <p:sp>
        <p:nvSpPr>
          <p:cNvPr id="16" name="Rectangle 16"/>
          <p:cNvSpPr/>
          <p:nvPr/>
        </p:nvSpPr>
        <p:spPr>
          <a:xfrm rot="18900000" flipH="1">
            <a:off x="6649322" y="1882063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21"/>
          <p:cNvSpPr>
            <a:spLocks noChangeAspect="1"/>
          </p:cNvSpPr>
          <p:nvPr/>
        </p:nvSpPr>
        <p:spPr>
          <a:xfrm>
            <a:off x="7973037" y="1899730"/>
            <a:ext cx="405329" cy="4087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3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858540"/>
              </p:ext>
            </p:extLst>
          </p:nvPr>
        </p:nvGraphicFramePr>
        <p:xfrm>
          <a:off x="1718281" y="1159242"/>
          <a:ext cx="3456384" cy="3125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Скругленный прямоугольник 32"/>
          <p:cNvSpPr/>
          <p:nvPr/>
        </p:nvSpPr>
        <p:spPr>
          <a:xfrm>
            <a:off x="5176650" y="1305745"/>
            <a:ext cx="3859846" cy="2592288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4E67C8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12745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Читатели могут найти ответы на все вопросы по организации и проведению ВОУД СО.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212745">
                  <a:lumMod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12745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Данные источники информации будут предоставлять информацию об учебных материалах и способах подготовки к тестированию.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155926"/>
            <a:ext cx="8539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Переход на социальную сеть можно легко осуществить нажатием кнопок на сайте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www.testcenter.kz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7077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561194"/>
            <a:ext cx="9144000" cy="576063"/>
          </a:xfrm>
        </p:spPr>
        <p:txBody>
          <a:bodyPr/>
          <a:lstStyle/>
          <a:p>
            <a:r>
              <a:rPr lang="kk-KZ" altLang="ko-KR" dirty="0" smtClean="0">
                <a:solidFill>
                  <a:schemeClr val="tx1"/>
                </a:solidFill>
              </a:rPr>
              <a:t>Спасибо за внимание!!!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7504" cy="195486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6430" y="0"/>
            <a:ext cx="9144000" cy="98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0"/>
            <a:endParaRPr lang="en-US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  <a:p>
            <a:pPr lvl="0" algn="ctr" latinLnBrk="0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Внешняя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оценка учебных достижений (ВОУД) 201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9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год</a:t>
            </a:r>
            <a:endParaRPr lang="en-US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  <a:p>
            <a:pPr lvl="0" algn="ctr" latinLnBrk="0">
              <a:spcBef>
                <a:spcPct val="0"/>
              </a:spcBef>
            </a:pPr>
            <a:r>
              <a:rPr lang="ru-RU" sz="1500" i="1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проводится в соответствии со статьей 55 Закона Республики Казахстан   «Об образовании» </a:t>
            </a:r>
            <a:r>
              <a:rPr lang="en-US" sz="1500" i="1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   </a:t>
            </a:r>
            <a:r>
              <a:rPr lang="ru-RU" sz="1500" i="1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от 27 июля 2007 года № 319-III</a:t>
            </a:r>
          </a:p>
          <a:p>
            <a:pPr lvl="0" algn="ctr" latinLnBrk="0"/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203598"/>
            <a:ext cx="2448272" cy="50405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797B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 Unicode MS"/>
                <a:cs typeface="Times New Roman" pitchFamily="18" charset="0"/>
              </a:rPr>
              <a:t>Основная цель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+mn-cs"/>
              </a:rPr>
              <a:t>: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839264"/>
            <a:ext cx="2664296" cy="3108761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797B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Arial Unicode MS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Arial Unicode MS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5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Arial Unicode MS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/>
                <a:ea typeface="Arial Unicode MS"/>
                <a:cs typeface="+mn-cs"/>
              </a:rPr>
              <a:t>оценить качество </a:t>
            </a:r>
            <a:r>
              <a:rPr kumimoji="0" lang="ru-RU" sz="12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Arial Unicode MS"/>
                <a:cs typeface="+mn-cs"/>
              </a:rPr>
              <a:t>образовательных услуг и определить уровень освоения обучающимися общеобразовательных учебных программ начального, основного </a:t>
            </a:r>
            <a:r>
              <a:rPr kumimoji="0" lang="ru-RU" sz="12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/>
                <a:ea typeface="Arial Unicode MS"/>
                <a:cs typeface="+mn-cs"/>
              </a:rPr>
              <a:t>среднего и </a:t>
            </a:r>
            <a:r>
              <a:rPr kumimoji="0" lang="ru-RU" sz="12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Arial Unicode MS"/>
                <a:cs typeface="+mn-cs"/>
              </a:rPr>
              <a:t>общего </a:t>
            </a:r>
            <a:r>
              <a:rPr kumimoji="0" lang="ru-RU" sz="12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/>
                <a:ea typeface="Arial Unicode MS"/>
                <a:cs typeface="+mn-cs"/>
              </a:rPr>
              <a:t>среднего образования, предусмотренных</a:t>
            </a:r>
            <a:r>
              <a:rPr kumimoji="0" lang="ru-RU" sz="125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/>
                <a:ea typeface="Arial Unicode MS"/>
                <a:cs typeface="+mn-cs"/>
              </a:rPr>
              <a:t> ГОСО РК</a:t>
            </a:r>
            <a:endParaRPr kumimoji="0" lang="kk-KZ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Arial Unicode MS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Arial Unicode MS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Arial Unicode MS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1187707"/>
            <a:ext cx="2808312" cy="50405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797B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Arial Unicode MS"/>
                <a:cs typeface="Times New Roman" pitchFamily="18" charset="0"/>
              </a:rPr>
              <a:t>ВОУД проводится: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Arial Unicode MS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1851670"/>
            <a:ext cx="1728192" cy="309634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797B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Arial Unicode MS"/>
                <a:cs typeface="+mn-cs"/>
              </a:rPr>
              <a:t>в начальной школе - выборочно с целью мониторинга учебных достижений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1851670"/>
            <a:ext cx="1800200" cy="309634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797B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Arial Unicode MS"/>
                <a:cs typeface="+mn-cs"/>
              </a:rPr>
              <a:t>в основной школе – выборочно с целью мониторинга учебных достижений и оценки эффективности организации учебного процесса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64288" y="1851670"/>
            <a:ext cx="1728192" cy="309634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797B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Arial Unicode MS"/>
                <a:cs typeface="+mn-cs"/>
              </a:rPr>
              <a:t>в общей средней школе – с целью оценивания уровня учебных достижений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92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58495" y="893294"/>
            <a:ext cx="5442332" cy="904049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53249" y="1944192"/>
            <a:ext cx="5270591" cy="999707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06556" y="3075806"/>
            <a:ext cx="5338645" cy="936104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64450" y="4135934"/>
            <a:ext cx="5400038" cy="884088"/>
            <a:chOff x="3131840" y="1491630"/>
            <a:chExt cx="5256584" cy="576064"/>
          </a:xfrm>
        </p:grpSpPr>
        <p:sp>
          <p:nvSpPr>
            <p:cNvPr id="24" name="Rectangle 2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886667" y="996248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42955" y="1996220"/>
            <a:ext cx="468600" cy="400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01556" y="3139042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35504" y="410833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90188" y="1345319"/>
            <a:ext cx="4392568" cy="546224"/>
            <a:chOff x="3851840" y="1356248"/>
            <a:chExt cx="4392568" cy="546224"/>
          </a:xfrm>
        </p:grpSpPr>
        <p:sp>
          <p:nvSpPr>
            <p:cNvPr id="30" name="TextBox 29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2555776" y="119085"/>
            <a:ext cx="525658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Arial Unicode MS"/>
                <a:cs typeface="+mj-cs"/>
              </a:rPr>
              <a:t>Организация ВОУД СО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Arial Unicode MS"/>
                <a:cs typeface="+mj-cs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Arial Unicode MS"/>
                <a:cs typeface="+mj-cs"/>
              </a:rPr>
            </a:b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24179" y="947075"/>
            <a:ext cx="291458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latinLnBrk="0"/>
            <a:r>
              <a:rPr lang="ru-RU" sz="17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Где </a:t>
            </a:r>
            <a:r>
              <a:rPr lang="ru-RU" sz="1700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проводится </a:t>
            </a:r>
            <a:r>
              <a:rPr lang="ru-RU" sz="17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ВОУД </a:t>
            </a:r>
            <a:r>
              <a:rPr lang="ru-RU" sz="1700" dirty="0">
                <a:solidFill>
                  <a:prstClr val="black"/>
                </a:solidFill>
                <a:latin typeface="Trebuchet MS"/>
              </a:rPr>
              <a:t>СО?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77255" y="1301018"/>
            <a:ext cx="4685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/>
            <a:r>
              <a:rPr lang="kk-KZ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ВОУД СО проводится на базе организации образования,</a:t>
            </a:r>
            <a:r>
              <a:rPr lang="en-US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kk-KZ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в которых  обучаются тестируемые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1840" y="1949483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70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</a:rPr>
              <a:t>Как определяются организации </a:t>
            </a:r>
            <a:endParaRPr lang="en-US" sz="1700" dirty="0" smtClean="0">
              <a:solidFill>
                <a:prstClr val="black"/>
              </a:solidFill>
              <a:latin typeface="Trebuchet MS" pitchFamily="34" charset="0"/>
              <a:cs typeface="Arial" panose="020B0604020202020204" pitchFamily="34" charset="0"/>
            </a:endParaRPr>
          </a:p>
          <a:p>
            <a:pPr lvl="0"/>
            <a:r>
              <a:rPr lang="ru-RU" sz="1700" dirty="0" smtClean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</a:rPr>
              <a:t>образования</a:t>
            </a:r>
            <a:r>
              <a:rPr lang="ru-RU" sz="170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858624" y="2447021"/>
            <a:ext cx="3638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/>
            <a:r>
              <a:rPr lang="ru-RU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Ежегодно определяются уполномоченным органом в области образования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4084" y="3075806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latinLnBrk="0"/>
            <a:r>
              <a:rPr lang="ru-RU" sz="17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Параметр отбора школ  для проведения тестирования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246819" y="4187176"/>
            <a:ext cx="190645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/>
            <a:r>
              <a:rPr lang="kk-KZ" sz="17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Выборка школ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068668" y="3651870"/>
            <a:ext cx="37899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latinLnBrk="0"/>
            <a:r>
              <a:rPr lang="ru-RU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Утверждается уполномоченным органом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246820" y="4508443"/>
            <a:ext cx="4498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/>
            <a:r>
              <a:rPr lang="ru-RU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Метод: Простая случайная выборка (</a:t>
            </a:r>
            <a:r>
              <a:rPr lang="kk-KZ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Simple Random Sampling </a:t>
            </a:r>
            <a:r>
              <a:rPr lang="en-US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-</a:t>
            </a:r>
            <a:r>
              <a:rPr lang="kk-KZ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 SRS</a:t>
            </a:r>
            <a:r>
              <a:rPr lang="ru-RU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8" name="Picture 2" descr="C:\Users\a.kasenaeva\AppData\Local\Microsoft\Windows\INetCache\IE\F7QMAHZK\school-3158985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63" y="947075"/>
            <a:ext cx="710866" cy="47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a.kasenaeva\AppData\Local\Microsoft\Windows\INetCache\IE\F7QMAHZK\icons-842865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850" y="2036389"/>
            <a:ext cx="593091" cy="5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30"/>
          <p:cNvSpPr/>
          <p:nvPr/>
        </p:nvSpPr>
        <p:spPr>
          <a:xfrm>
            <a:off x="8114868" y="3216931"/>
            <a:ext cx="462929" cy="47442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7821653" y="4135934"/>
            <a:ext cx="958347" cy="6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9832" y="5663"/>
            <a:ext cx="2376264" cy="514350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 15"/>
          <p:cNvSpPr>
            <a:spLocks noEditPoints="1"/>
          </p:cNvSpPr>
          <p:nvPr/>
        </p:nvSpPr>
        <p:spPr bwMode="auto">
          <a:xfrm>
            <a:off x="6304182" y="195486"/>
            <a:ext cx="2872999" cy="2808312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 w="3175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23477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/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Формат ВОУД  для </a:t>
            </a:r>
            <a:r>
              <a:rPr lang="kk-K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4 класса</a:t>
            </a:r>
          </a:p>
          <a:p>
            <a:pPr lvl="0" algn="ctr" latinLnBrk="0">
              <a:defRPr/>
            </a:pPr>
            <a:r>
              <a:rPr lang="kk-KZ" sz="1500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В тест включены учебные</a:t>
            </a:r>
            <a:r>
              <a:rPr lang="en-US" sz="1500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 </a:t>
            </a:r>
            <a:r>
              <a:rPr lang="kk-KZ" sz="1500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материалы в соответствии с </a:t>
            </a:r>
            <a:r>
              <a:rPr lang="en-US" sz="1500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  </a:t>
            </a:r>
            <a:r>
              <a:rPr lang="kk-KZ" sz="1500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учебной программой начального образования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11560" y="1203616"/>
            <a:ext cx="82089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00050" latinLnBrk="0">
              <a:lnSpc>
                <a:spcPct val="90000"/>
              </a:lnSpc>
              <a:defRPr/>
            </a:pPr>
            <a:r>
              <a:rPr lang="ru-RU" sz="15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ВОУД в 4 классах проводится по </a:t>
            </a:r>
            <a:r>
              <a:rPr lang="ru-RU" sz="1500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2-м </a:t>
            </a:r>
            <a:r>
              <a:rPr lang="ru-RU" sz="15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предметам, ежегодно определяемым уполномоченным органом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0246" y="1779665"/>
            <a:ext cx="543333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 smtClean="0">
                <a:cs typeface="Arial" panose="020B0604020202020204" pitchFamily="34" charset="0"/>
              </a:rPr>
              <a:t>Общее время тестирования - 70 минут </a:t>
            </a:r>
            <a:r>
              <a:rPr lang="en-US" sz="1500" dirty="0" smtClean="0">
                <a:cs typeface="Arial" panose="020B0604020202020204" pitchFamily="34" charset="0"/>
              </a:rPr>
              <a:t> </a:t>
            </a:r>
            <a:r>
              <a:rPr lang="ru-RU" sz="1500" dirty="0" smtClean="0">
                <a:cs typeface="Arial" panose="020B0604020202020204" pitchFamily="34" charset="0"/>
              </a:rPr>
              <a:t>(1 час 10 минут</a:t>
            </a:r>
            <a:r>
              <a:rPr lang="ru-RU" sz="1600" dirty="0" smtClean="0"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9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85348" y="1718759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827584" y="2205448"/>
            <a:ext cx="4644008" cy="588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9000" latinLnBrk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2 предмета</a:t>
            </a:r>
          </a:p>
          <a:p>
            <a:pPr lvl="0" defTabSz="889000" latinLnBrk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Всего тестовых заданий </a:t>
            </a:r>
            <a:r>
              <a:rPr lang="ru-RU" sz="15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- 30</a:t>
            </a:r>
          </a:p>
        </p:txBody>
      </p:sp>
      <p:pic>
        <p:nvPicPr>
          <p:cNvPr id="31" name="Picture 2" descr="C:\Users\админ\Desktop\Слайд для ИИРна 2018 г\raskraska-shkolnie-prinadlezhnosti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04" y="2211711"/>
            <a:ext cx="617945" cy="576064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709421" y="2859785"/>
            <a:ext cx="58532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500" dirty="0" smtClean="0">
                <a:cs typeface="Arial" panose="020B0604020202020204" pitchFamily="34" charset="0"/>
              </a:rPr>
              <a:t>Количество  тестовых  заданий  по каждому предмету - 15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10333" y="3271004"/>
            <a:ext cx="72866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500" dirty="0">
                <a:cs typeface="Arial" panose="020B0604020202020204" pitchFamily="34" charset="0"/>
              </a:rPr>
              <a:t>С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ru-RU" sz="1500" dirty="0">
                <a:cs typeface="Arial" panose="020B0604020202020204" pitchFamily="34" charset="0"/>
              </a:rPr>
              <a:t>выбор</a:t>
            </a:r>
            <a:r>
              <a:rPr lang="kk-KZ" sz="1500" dirty="0">
                <a:cs typeface="Arial" panose="020B0604020202020204" pitchFamily="34" charset="0"/>
              </a:rPr>
              <a:t>ом</a:t>
            </a:r>
            <a:r>
              <a:rPr lang="ru-RU" sz="1500" dirty="0">
                <a:cs typeface="Arial" panose="020B0604020202020204" pitchFamily="34" charset="0"/>
              </a:rPr>
              <a:t> одного </a:t>
            </a:r>
            <a:r>
              <a:rPr lang="kk-KZ" sz="1500" dirty="0">
                <a:cs typeface="Arial" panose="020B0604020202020204" pitchFamily="34" charset="0"/>
              </a:rPr>
              <a:t>правильного </a:t>
            </a:r>
            <a:r>
              <a:rPr lang="ru-RU" sz="1500" dirty="0">
                <a:cs typeface="Arial" panose="020B0604020202020204" pitchFamily="34" charset="0"/>
              </a:rPr>
              <a:t>ответа из 4-х предложенных</a:t>
            </a:r>
          </a:p>
        </p:txBody>
      </p:sp>
      <p:pic>
        <p:nvPicPr>
          <p:cNvPr id="34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6" y="2859784"/>
            <a:ext cx="301978" cy="359714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8" y="3286744"/>
            <a:ext cx="311543" cy="359714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9" y="3719551"/>
            <a:ext cx="321761" cy="359714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699134" y="3714906"/>
            <a:ext cx="78581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90000"/>
              </a:lnSpc>
            </a:pPr>
            <a:r>
              <a:rPr lang="kk-KZ" sz="1500" dirty="0">
                <a:cs typeface="Arial" panose="020B0604020202020204" pitchFamily="34" charset="0"/>
              </a:rPr>
              <a:t>За верное выполнение тестового задания с одним правильным ответом - 1 балл, за </a:t>
            </a:r>
            <a:endParaRPr lang="kk-KZ" sz="1500" dirty="0" smtClean="0">
              <a:cs typeface="Arial" panose="020B0604020202020204" pitchFamily="34" charset="0"/>
            </a:endParaRPr>
          </a:p>
          <a:p>
            <a:pPr marL="0" lvl="1" algn="just">
              <a:lnSpc>
                <a:spcPct val="90000"/>
              </a:lnSpc>
            </a:pPr>
            <a:r>
              <a:rPr lang="kk-KZ" sz="1500" dirty="0" smtClean="0">
                <a:cs typeface="Arial" panose="020B0604020202020204" pitchFamily="34" charset="0"/>
              </a:rPr>
              <a:t>неправильно </a:t>
            </a:r>
            <a:r>
              <a:rPr lang="kk-KZ" sz="1500" dirty="0">
                <a:cs typeface="Arial" panose="020B0604020202020204" pitchFamily="34" charset="0"/>
              </a:rPr>
              <a:t>выполненное </a:t>
            </a:r>
            <a:r>
              <a:rPr lang="kk-KZ" sz="1500" dirty="0" smtClean="0">
                <a:cs typeface="Arial" panose="020B0604020202020204" pitchFamily="34" charset="0"/>
              </a:rPr>
              <a:t>тестовое задание </a:t>
            </a:r>
            <a:r>
              <a:rPr lang="kk-KZ" sz="1500" dirty="0">
                <a:cs typeface="Arial" panose="020B0604020202020204" pitchFamily="34" charset="0"/>
              </a:rPr>
              <a:t>- 0 баллов;</a:t>
            </a:r>
            <a:endParaRPr lang="ru-RU" sz="1500" dirty="0">
              <a:cs typeface="Arial" panose="020B0604020202020204" pitchFamily="34" charset="0"/>
            </a:endParaRPr>
          </a:p>
        </p:txBody>
      </p:sp>
      <p:pic>
        <p:nvPicPr>
          <p:cNvPr id="38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9" y="4155928"/>
            <a:ext cx="321761" cy="359714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699134" y="4174216"/>
            <a:ext cx="45621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cs typeface="Arial" panose="020B0604020202020204" pitchFamily="34" charset="0"/>
              </a:rPr>
              <a:t>Максимальный балл по </a:t>
            </a:r>
            <a:r>
              <a:rPr lang="ru-RU" sz="1500" dirty="0" smtClean="0">
                <a:cs typeface="Arial" panose="020B0604020202020204" pitchFamily="34" charset="0"/>
              </a:rPr>
              <a:t>каждому предмету - 15</a:t>
            </a:r>
            <a:endParaRPr lang="ru-RU" sz="1500" dirty="0">
              <a:cs typeface="Arial" panose="020B0604020202020204" pitchFamily="34" charset="0"/>
            </a:endParaRPr>
          </a:p>
        </p:txBody>
      </p:sp>
      <p:pic>
        <p:nvPicPr>
          <p:cNvPr id="41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-1460" y="967839"/>
            <a:ext cx="771835" cy="6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8" y="4581345"/>
            <a:ext cx="8016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753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95" y="0"/>
            <a:ext cx="769841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3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9832" y="5663"/>
            <a:ext cx="2376264" cy="514350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 15"/>
          <p:cNvSpPr>
            <a:spLocks noEditPoints="1"/>
          </p:cNvSpPr>
          <p:nvPr/>
        </p:nvSpPr>
        <p:spPr bwMode="auto">
          <a:xfrm>
            <a:off x="6304182" y="195486"/>
            <a:ext cx="2872999" cy="2808312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 w="3175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23477"/>
            <a:ext cx="80648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/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Формат ВОУД  для </a:t>
            </a:r>
            <a:r>
              <a:rPr lang="kk-K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9</a:t>
            </a:r>
            <a:r>
              <a:rPr lang="kk-K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 класса</a:t>
            </a:r>
          </a:p>
          <a:p>
            <a:pPr lvl="0" algn="ctr" latinLnBrk="0">
              <a:defRPr/>
            </a:pPr>
            <a:r>
              <a:rPr lang="kk-KZ" sz="1500" kern="0" dirty="0">
                <a:solidFill>
                  <a:sysClr val="windowText" lastClr="000000"/>
                </a:solidFill>
              </a:rPr>
              <a:t>В тест включены учебные материалы в соответствии с учебными программами </a:t>
            </a:r>
            <a:r>
              <a:rPr lang="kk-KZ" sz="1500" kern="0" dirty="0" smtClean="0">
                <a:solidFill>
                  <a:sysClr val="windowText" lastClr="000000"/>
                </a:solidFill>
              </a:rPr>
              <a:t>                   для </a:t>
            </a:r>
            <a:r>
              <a:rPr lang="kk-KZ" sz="1500" kern="0" dirty="0">
                <a:solidFill>
                  <a:sysClr val="windowText" lastClr="000000"/>
                </a:solidFill>
              </a:rPr>
              <a:t>общеобразовательной школы</a:t>
            </a:r>
            <a:endParaRPr lang="ru-RU" sz="1500" kern="0" dirty="0">
              <a:solidFill>
                <a:sysClr val="windowText" lastClr="000000"/>
              </a:solidFill>
            </a:endParaRPr>
          </a:p>
          <a:p>
            <a:pPr lvl="0" algn="ctr" latinLnBrk="0"/>
            <a:endParaRPr lang="kk-KZ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pic>
        <p:nvPicPr>
          <p:cNvPr id="41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-78590" y="967839"/>
            <a:ext cx="771835" cy="6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659556" y="1077489"/>
            <a:ext cx="8143932" cy="500066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FF8021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ВОУД в 9 классах проводится по казахскому языку и общеобразовательным предметам, перечень и количество которых ежегодно определяются уполномоченным органом</a:t>
            </a:r>
          </a:p>
        </p:txBody>
      </p:sp>
      <p:pic>
        <p:nvPicPr>
          <p:cNvPr id="20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0" y="1577555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644783" y="1646315"/>
            <a:ext cx="7040781" cy="297776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FF8021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Общее время тестирования – 130 минут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(2 часа 10 минут)</a:t>
            </a:r>
          </a:p>
        </p:txBody>
      </p:sp>
      <p:pic>
        <p:nvPicPr>
          <p:cNvPr id="22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6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8" y="2060619"/>
            <a:ext cx="301978" cy="335387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644783" y="2063772"/>
            <a:ext cx="5468544" cy="267713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FF8021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889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Всего тестовых заданий – 60</a:t>
            </a:r>
          </a:p>
        </p:txBody>
      </p:sp>
      <p:pic>
        <p:nvPicPr>
          <p:cNvPr id="24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8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8" y="2439641"/>
            <a:ext cx="322777" cy="351495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39397" y="2356857"/>
            <a:ext cx="176698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i="1" u="sng" dirty="0" smtClean="0">
                <a:cs typeface="Arial" panose="020B0604020202020204" pitchFamily="34" charset="0"/>
              </a:rPr>
              <a:t>Казахский язык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24059" y="2525975"/>
            <a:ext cx="8734694" cy="930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Количество тестовых заданий - 20;</a:t>
            </a:r>
          </a:p>
          <a:p>
            <a:pPr marL="0" lvl="1" indent="-228600" algn="just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С </a:t>
            </a:r>
            <a:r>
              <a:rPr lang="ru-RU" sz="1100" dirty="0" smtClean="0">
                <a:latin typeface="Trebuchet MS" pitchFamily="34" charset="0"/>
                <a:cs typeface="Arial" panose="020B0604020202020204" pitchFamily="34" charset="0"/>
              </a:rPr>
              <a:t>выбор</a:t>
            </a: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ом</a:t>
            </a:r>
            <a:r>
              <a:rPr lang="ru-RU" sz="1100" dirty="0" smtClean="0">
                <a:latin typeface="Trebuchet MS" pitchFamily="34" charset="0"/>
                <a:cs typeface="Arial" panose="020B0604020202020204" pitchFamily="34" charset="0"/>
              </a:rPr>
              <a:t> одного </a:t>
            </a: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правильного </a:t>
            </a:r>
            <a:r>
              <a:rPr lang="ru-RU" sz="1100" dirty="0" smtClean="0">
                <a:latin typeface="Trebuchet MS" pitchFamily="34" charset="0"/>
                <a:cs typeface="Arial" panose="020B0604020202020204" pitchFamily="34" charset="0"/>
              </a:rPr>
              <a:t>ответа из 5 предложенных;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За верное выполнение тестового задания с одним правильным ответом - 1 балл,                                                                                     за неправильно  выполненное тестовое задание - 0 баллов;</a:t>
            </a:r>
            <a:endParaRPr lang="ru-RU" sz="1100" dirty="0" smtClean="0">
              <a:latin typeface="Trebuchet MS" pitchFamily="34" charset="0"/>
              <a:cs typeface="Arial" panose="020B0604020202020204" pitchFamily="34" charset="0"/>
            </a:endParaRPr>
          </a:p>
          <a:p>
            <a:pPr marL="0" lvl="1" indent="-228600" algn="just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Максимальный балл - 20</a:t>
            </a:r>
          </a:p>
        </p:txBody>
      </p:sp>
      <p:pic>
        <p:nvPicPr>
          <p:cNvPr id="40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10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8" y="3424927"/>
            <a:ext cx="330994" cy="376269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665380" y="3373103"/>
            <a:ext cx="1612827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i="1" u="sng" dirty="0" smtClean="0">
                <a:cs typeface="Arial" panose="020B0604020202020204" pitchFamily="34" charset="0"/>
              </a:rPr>
              <a:t>Второй предмет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18707" y="3574126"/>
            <a:ext cx="852551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Количество тестовых заданий - 40;</a:t>
            </a:r>
          </a:p>
          <a:p>
            <a:pPr marL="0" lvl="1" indent="-228600" algn="just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Тест состоит из 25 </a:t>
            </a:r>
            <a:r>
              <a:rPr lang="ru-RU" sz="1100" dirty="0" smtClean="0">
                <a:latin typeface="Trebuchet MS" pitchFamily="34" charset="0"/>
                <a:cs typeface="Arial" panose="020B0604020202020204" pitchFamily="34" charset="0"/>
              </a:rPr>
              <a:t>тестовых </a:t>
            </a: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заданий (</a:t>
            </a:r>
            <a:r>
              <a:rPr lang="kk-KZ" sz="1100" i="1" dirty="0" smtClean="0">
                <a:latin typeface="Trebuchet MS" pitchFamily="34" charset="0"/>
                <a:cs typeface="Arial" panose="020B0604020202020204" pitchFamily="34" charset="0"/>
              </a:rPr>
              <a:t>с </a:t>
            </a:r>
            <a:r>
              <a:rPr lang="ru-RU" sz="1100" i="1" dirty="0" smtClean="0">
                <a:latin typeface="Trebuchet MS" pitchFamily="34" charset="0"/>
                <a:cs typeface="Arial" panose="020B0604020202020204" pitchFamily="34" charset="0"/>
              </a:rPr>
              <a:t>выбор</a:t>
            </a:r>
            <a:r>
              <a:rPr lang="kk-KZ" sz="1100" i="1" dirty="0" smtClean="0">
                <a:latin typeface="Trebuchet MS" pitchFamily="34" charset="0"/>
                <a:cs typeface="Arial" panose="020B0604020202020204" pitchFamily="34" charset="0"/>
              </a:rPr>
              <a:t>ом</a:t>
            </a:r>
            <a:r>
              <a:rPr lang="ru-RU" sz="1100" i="1" dirty="0" smtClean="0">
                <a:latin typeface="Trebuchet MS" pitchFamily="34" charset="0"/>
                <a:cs typeface="Arial" panose="020B0604020202020204" pitchFamily="34" charset="0"/>
              </a:rPr>
              <a:t> одного </a:t>
            </a:r>
            <a:r>
              <a:rPr lang="kk-KZ" sz="1100" i="1" dirty="0" smtClean="0">
                <a:latin typeface="Trebuchet MS" pitchFamily="34" charset="0"/>
                <a:cs typeface="Arial" panose="020B0604020202020204" pitchFamily="34" charset="0"/>
              </a:rPr>
              <a:t>правильного </a:t>
            </a:r>
            <a:r>
              <a:rPr lang="ru-RU" sz="1100" i="1" dirty="0" smtClean="0">
                <a:latin typeface="Trebuchet MS" pitchFamily="34" charset="0"/>
                <a:cs typeface="Arial" panose="020B0604020202020204" pitchFamily="34" charset="0"/>
              </a:rPr>
              <a:t>ответа из 5 </a:t>
            </a:r>
            <a:r>
              <a:rPr lang="kk-KZ" sz="1100" i="1" dirty="0" smtClean="0">
                <a:latin typeface="Trebuchet MS" pitchFamily="34" charset="0"/>
                <a:cs typeface="Arial" panose="020B0604020202020204" pitchFamily="34" charset="0"/>
              </a:rPr>
              <a:t>предложенных</a:t>
            </a:r>
            <a:r>
              <a:rPr lang="ru-RU" sz="1100" dirty="0" smtClean="0">
                <a:latin typeface="Trebuchet MS" pitchFamily="34" charset="0"/>
                <a:cs typeface="Arial" panose="020B0604020202020204" pitchFamily="34" charset="0"/>
              </a:rPr>
              <a:t>) и 15 тестовых заданий </a:t>
            </a:r>
          </a:p>
          <a:p>
            <a:pPr marL="0" lvl="1" indent="-228600" algn="just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100" dirty="0" smtClean="0">
                <a:latin typeface="Trebuchet MS" pitchFamily="34" charset="0"/>
                <a:cs typeface="Arial" panose="020B0604020202020204" pitchFamily="34" charset="0"/>
              </a:rPr>
              <a:t>      </a:t>
            </a:r>
            <a:r>
              <a:rPr lang="ru-RU" sz="1100" i="1" dirty="0" smtClean="0">
                <a:latin typeface="Trebuchet MS" pitchFamily="34" charset="0"/>
                <a:cs typeface="Arial" panose="020B0604020202020204" pitchFamily="34" charset="0"/>
              </a:rPr>
              <a:t>(с выбором одного или нескольких правильных ответов  из множества предложенных);</a:t>
            </a:r>
          </a:p>
          <a:p>
            <a:pPr marL="266700" lvl="1" indent="-2667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100" dirty="0" smtClean="0">
                <a:latin typeface="Trebuchet MS" pitchFamily="34" charset="0"/>
                <a:cs typeface="Arial" panose="020B0604020202020204" pitchFamily="34" charset="0"/>
              </a:rPr>
              <a:t>За правильно выполненное тестовое задание с одним правильным ответом учащийся получает 1 балл, </a:t>
            </a:r>
          </a:p>
          <a:p>
            <a:pPr marL="0" lvl="1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100" dirty="0">
                <a:latin typeface="Trebuchet MS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Trebuchet MS" pitchFamily="34" charset="0"/>
                <a:cs typeface="Arial" panose="020B0604020202020204" pitchFamily="34" charset="0"/>
              </a:rPr>
              <a:t>     за неправильно выполненное  тестовое задание  - 0 баллов;</a:t>
            </a:r>
          </a:p>
          <a:p>
            <a:pPr marL="0" lvl="1" indent="2667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100" dirty="0" smtClean="0">
                <a:latin typeface="Trebuchet MS" pitchFamily="34" charset="0"/>
                <a:cs typeface="Arial" panose="020B0604020202020204" pitchFamily="34" charset="0"/>
              </a:rPr>
              <a:t>За верное выполнение тестового задания с одним или несколькими правильными ответами  учащийся получает 2 балла</a:t>
            </a: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;</a:t>
            </a:r>
          </a:p>
          <a:p>
            <a:pPr marL="0" lvl="1" indent="2667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Максимальный балл  - 55</a:t>
            </a:r>
            <a:endParaRPr lang="ru-RU" sz="1100" dirty="0" smtClean="0">
              <a:latin typeface="Trebuchet MS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44595" y="1944091"/>
            <a:ext cx="3392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latinLnBrk="0"/>
            <a:r>
              <a:rPr lang="ru-RU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 </a:t>
            </a:r>
            <a:r>
              <a:rPr lang="ru-RU" sz="14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Максимальный </a:t>
            </a:r>
            <a:r>
              <a:rPr lang="ru-RU" sz="1400" dirty="0">
                <a:solidFill>
                  <a:srgbClr val="FF0000"/>
                </a:solidFill>
                <a:latin typeface="Trebuchet MS"/>
                <a:cs typeface="Arial" pitchFamily="34" charset="0"/>
              </a:rPr>
              <a:t>балл</a:t>
            </a:r>
            <a:r>
              <a:rPr lang="ru-RU" sz="1400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по </a:t>
            </a:r>
            <a:r>
              <a:rPr lang="ru-RU" sz="14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двум</a:t>
            </a:r>
          </a:p>
          <a:p>
            <a:pPr lvl="0" algn="just" latinLnBrk="0"/>
            <a:r>
              <a:rPr lang="ru-RU" sz="14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       </a:t>
            </a:r>
            <a:r>
              <a:rPr lang="ru-RU" sz="1400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предметам – 75 баллов </a:t>
            </a:r>
          </a:p>
        </p:txBody>
      </p:sp>
    </p:spTree>
    <p:extLst>
      <p:ext uri="{BB962C8B-B14F-4D97-AF65-F5344CB8AC3E}">
        <p14:creationId xmlns:p14="http://schemas.microsoft.com/office/powerpoint/2010/main" val="86867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7232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8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9832" y="5663"/>
            <a:ext cx="2376264" cy="514350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 15"/>
          <p:cNvSpPr>
            <a:spLocks noEditPoints="1"/>
          </p:cNvSpPr>
          <p:nvPr/>
        </p:nvSpPr>
        <p:spPr bwMode="auto">
          <a:xfrm>
            <a:off x="6304182" y="195486"/>
            <a:ext cx="2872999" cy="2808312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 w="3175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23477"/>
            <a:ext cx="80648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>
              <a:defRPr/>
            </a:pPr>
            <a:endParaRPr lang="en-US" sz="1500" kern="0" dirty="0" smtClean="0">
              <a:solidFill>
                <a:sysClr val="windowText" lastClr="000000"/>
              </a:solidFill>
            </a:endParaRPr>
          </a:p>
          <a:p>
            <a:pPr lvl="0" algn="ctr" latinLnBrk="0">
              <a:defRPr/>
            </a:pPr>
            <a:r>
              <a:rPr lang="kk-KZ" sz="1500" kern="0" dirty="0" smtClean="0">
                <a:solidFill>
                  <a:sysClr val="windowText" lastClr="000000"/>
                </a:solidFill>
              </a:rPr>
              <a:t>В </a:t>
            </a:r>
            <a:r>
              <a:rPr lang="kk-KZ" sz="1500" kern="0" dirty="0">
                <a:solidFill>
                  <a:sysClr val="windowText" lastClr="000000"/>
                </a:solidFill>
              </a:rPr>
              <a:t>тест включены учебные материалы в соответствии с учебными программами </a:t>
            </a:r>
            <a:r>
              <a:rPr lang="kk-KZ" sz="1500" kern="0" dirty="0" smtClean="0">
                <a:solidFill>
                  <a:sysClr val="windowText" lastClr="000000"/>
                </a:solidFill>
              </a:rPr>
              <a:t>                   для </a:t>
            </a:r>
            <a:r>
              <a:rPr lang="kk-KZ" sz="1500" kern="0" dirty="0">
                <a:solidFill>
                  <a:sysClr val="windowText" lastClr="000000"/>
                </a:solidFill>
              </a:rPr>
              <a:t>общеобразовательной школы</a:t>
            </a:r>
            <a:endParaRPr lang="ru-RU" sz="1500" kern="0" dirty="0">
              <a:solidFill>
                <a:sysClr val="windowText" lastClr="000000"/>
              </a:solidFill>
            </a:endParaRPr>
          </a:p>
          <a:p>
            <a:pPr lvl="0" algn="ctr" latinLnBrk="0"/>
            <a:endParaRPr lang="kk-KZ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pic>
        <p:nvPicPr>
          <p:cNvPr id="41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-78590" y="967839"/>
            <a:ext cx="771835" cy="6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15617" y="5663"/>
            <a:ext cx="705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Формат ВОУД  для </a:t>
            </a:r>
            <a:r>
              <a:rPr kumimoji="0" lang="kk-KZ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11 класса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795" y="1108171"/>
            <a:ext cx="828680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latin typeface="Trebuchet MS" pitchFamily="34" charset="0"/>
                <a:cs typeface="Arial" panose="020B0604020202020204" pitchFamily="34" charset="0"/>
              </a:rPr>
              <a:t>ВОУД в 11 классах проводится по 3-м предметам, ежегодно определяемым уполномоченным                               органом</a:t>
            </a:r>
          </a:p>
        </p:txBody>
      </p:sp>
      <p:pic>
        <p:nvPicPr>
          <p:cNvPr id="38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4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49685" y="1578682"/>
            <a:ext cx="540724" cy="4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590409" y="1616782"/>
            <a:ext cx="5388614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latin typeface="Trebuchet MS" pitchFamily="34" charset="0"/>
                <a:cs typeface="Arial" panose="020B0604020202020204" pitchFamily="34" charset="0"/>
              </a:rPr>
              <a:t>Общее время тестирования - 140 минут </a:t>
            </a:r>
            <a:r>
              <a:rPr lang="en-US" sz="1400" dirty="0">
                <a:latin typeface="Trebuchet MS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Trebuchet MS" pitchFamily="34" charset="0"/>
                <a:cs typeface="Arial" panose="020B0604020202020204" pitchFamily="34" charset="0"/>
              </a:rPr>
              <a:t>(2 часа 20 минут)</a:t>
            </a:r>
          </a:p>
        </p:txBody>
      </p:sp>
      <p:pic>
        <p:nvPicPr>
          <p:cNvPr id="44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58" y="1931387"/>
            <a:ext cx="301978" cy="28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587425" y="1924446"/>
            <a:ext cx="2552302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latin typeface="Trebuchet MS" pitchFamily="34" charset="0"/>
                <a:cs typeface="Arial" panose="020B0604020202020204" pitchFamily="34" charset="0"/>
              </a:rPr>
              <a:t>Всего тестовых </a:t>
            </a:r>
            <a:r>
              <a:rPr lang="ru-RU" sz="1400" dirty="0">
                <a:latin typeface="Trebuchet MS" pitchFamily="34" charset="0"/>
                <a:cs typeface="Arial" panose="020B0604020202020204" pitchFamily="34" charset="0"/>
              </a:rPr>
              <a:t>заданий - 80</a:t>
            </a:r>
          </a:p>
        </p:txBody>
      </p:sp>
      <p:pic>
        <p:nvPicPr>
          <p:cNvPr id="46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7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6" y="2221987"/>
            <a:ext cx="301978" cy="29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554020" y="2194623"/>
            <a:ext cx="1348446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i="1" u="sng" dirty="0" smtClean="0">
                <a:cs typeface="Arial" panose="020B0604020202020204" pitchFamily="34" charset="0"/>
              </a:rPr>
              <a:t>Первый предмет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56448" y="2364121"/>
            <a:ext cx="5947733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Количество тестовых заданий - 20;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С выбором одного правильного ответа из  5 предложенных; 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За верное выполнение тестового задания с одним правильным 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     ответом</a:t>
            </a:r>
            <a:r>
              <a:rPr lang="en-US" sz="1200" dirty="0" smtClean="0">
                <a:latin typeface="Trebuchet MS" pitchFamily="34" charset="0"/>
                <a:cs typeface="Arial" panose="020B0604020202020204" pitchFamily="34" charset="0"/>
              </a:rPr>
              <a:t> </a:t>
            </a: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- 1 балл, за неправильно выполненное тестовое задание - 0 баллов;</a:t>
            </a:r>
            <a:endParaRPr lang="ru-RU" sz="1200" dirty="0" smtClean="0">
              <a:latin typeface="Trebuchet MS" pitchFamily="34" charset="0"/>
              <a:cs typeface="Arial" panose="020B0604020202020204" pitchFamily="34" charset="0"/>
            </a:endParaRP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Максимальный балл -20</a:t>
            </a:r>
            <a:endParaRPr lang="ru-RU" sz="1200" dirty="0" smtClean="0">
              <a:latin typeface="Trebuchet MS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82" y="2249231"/>
            <a:ext cx="1284946" cy="845791"/>
          </a:xfrm>
          <a:prstGeom prst="rect">
            <a:avLst/>
          </a:prstGeom>
        </p:spPr>
      </p:pic>
      <p:pic>
        <p:nvPicPr>
          <p:cNvPr id="50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10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8" y="3237082"/>
            <a:ext cx="301978" cy="2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554020" y="3325329"/>
            <a:ext cx="5708772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i="1" u="sng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Второй и третий </a:t>
            </a:r>
            <a:r>
              <a:rPr lang="ru-RU" sz="1200" b="1" i="1" u="sng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предметы </a:t>
            </a:r>
            <a:endParaRPr lang="ru-RU" sz="1200" b="1" i="1" u="sng" dirty="0">
              <a:solidFill>
                <a:prstClr val="black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00" y="2661443"/>
            <a:ext cx="1284946" cy="745763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320047" y="3507602"/>
            <a:ext cx="921948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Количество тестовых заданий по каждому предмету – 30;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Из них 20 тестовых заданий (</a:t>
            </a:r>
            <a:r>
              <a:rPr lang="kk-KZ" sz="1200" i="1" dirty="0" smtClean="0">
                <a:latin typeface="Trebuchet MS" pitchFamily="34" charset="0"/>
                <a:cs typeface="Arial" panose="020B0604020202020204" pitchFamily="34" charset="0"/>
              </a:rPr>
              <a:t>с выбором одного правильного ответа из </a:t>
            </a:r>
            <a:r>
              <a:rPr lang="en-US" sz="1200" i="1" dirty="0" smtClean="0">
                <a:latin typeface="Trebuchet MS" pitchFamily="34" charset="0"/>
                <a:cs typeface="Arial" panose="020B0604020202020204" pitchFamily="34" charset="0"/>
              </a:rPr>
              <a:t>5</a:t>
            </a:r>
            <a:r>
              <a:rPr lang="kk-KZ" sz="1200" i="1" dirty="0" smtClean="0">
                <a:latin typeface="Trebuchet MS" pitchFamily="34" charset="0"/>
                <a:cs typeface="Arial" panose="020B0604020202020204" pitchFamily="34" charset="0"/>
              </a:rPr>
              <a:t> предложенных</a:t>
            </a: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) и 10 тестовых заданий</a:t>
            </a:r>
          </a:p>
          <a:p>
            <a:pPr marL="0" lvl="1" algn="just" defTabSz="400050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200" dirty="0">
                <a:latin typeface="Trebuchet MS" pitchFamily="34" charset="0"/>
                <a:cs typeface="Arial" panose="020B0604020202020204" pitchFamily="34" charset="0"/>
              </a:rPr>
              <a:t> </a:t>
            </a: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    </a:t>
            </a:r>
            <a:r>
              <a:rPr lang="kk-KZ" sz="1200" i="1" dirty="0" smtClean="0">
                <a:latin typeface="Trebuchet MS" pitchFamily="34" charset="0"/>
                <a:cs typeface="Arial" panose="020B0604020202020204" pitchFamily="34" charset="0"/>
              </a:rPr>
              <a:t>(с выбором одного или нескольких правильных ответов из </a:t>
            </a:r>
            <a:r>
              <a:rPr lang="ru-RU" sz="1200" i="1" dirty="0" smtClean="0">
                <a:latin typeface="Trebuchet MS" pitchFamily="34" charset="0"/>
                <a:cs typeface="Arial" panose="020B0604020202020204" pitchFamily="34" charset="0"/>
              </a:rPr>
              <a:t>множества предложенных</a:t>
            </a: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);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200" dirty="0" smtClean="0">
                <a:latin typeface="Trebuchet MS" pitchFamily="34" charset="0"/>
                <a:cs typeface="Arial" panose="020B0604020202020204" pitchFamily="34" charset="0"/>
              </a:rPr>
              <a:t>За правильно выполненное тестовое задание с одним правильным ответом учащийся получает 1 балл, </a:t>
            </a:r>
          </a:p>
          <a:p>
            <a:pPr marL="0" lvl="1" algn="just" defTabSz="4000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200" dirty="0">
                <a:latin typeface="Trebuchet MS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Trebuchet MS" pitchFamily="34" charset="0"/>
                <a:cs typeface="Arial" panose="020B0604020202020204" pitchFamily="34" charset="0"/>
              </a:rPr>
              <a:t>    за неправильно выполненное тестовое задание - 0 </a:t>
            </a:r>
            <a:r>
              <a:rPr lang="ru-RU" sz="1200" dirty="0" err="1" smtClean="0">
                <a:latin typeface="Trebuchet MS" pitchFamily="34" charset="0"/>
                <a:cs typeface="Arial" panose="020B0604020202020204" pitchFamily="34" charset="0"/>
              </a:rPr>
              <a:t>балло</a:t>
            </a:r>
            <a:r>
              <a:rPr lang="kk-KZ" sz="1200" dirty="0">
                <a:latin typeface="Trebuchet MS" pitchFamily="34" charset="0"/>
                <a:cs typeface="Arial" panose="020B0604020202020204" pitchFamily="34" charset="0"/>
              </a:rPr>
              <a:t>в</a:t>
            </a:r>
            <a:r>
              <a:rPr lang="ru-RU" sz="1200" dirty="0" smtClean="0">
                <a:latin typeface="Trebuchet MS" pitchFamily="34" charset="0"/>
                <a:cs typeface="Arial" panose="020B0604020202020204" pitchFamily="34" charset="0"/>
              </a:rPr>
              <a:t>;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100" dirty="0" smtClean="0">
                <a:latin typeface="Trebuchet MS" pitchFamily="34" charset="0"/>
                <a:cs typeface="Arial" panose="020B0604020202020204" pitchFamily="34" charset="0"/>
              </a:rPr>
              <a:t>За верное выполнение тестового задания с одним или несколькими правильными ответами учащийся получает 2 балла;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Максимальный балл по каждому предмету - </a:t>
            </a:r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4</a:t>
            </a:r>
            <a:r>
              <a:rPr lang="kk-KZ" sz="1100" dirty="0">
                <a:latin typeface="Trebuchet MS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30233" y="1515888"/>
            <a:ext cx="4102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/>
            <a:r>
              <a:rPr lang="ru-RU" sz="1600" dirty="0" smtClean="0">
                <a:solidFill>
                  <a:srgbClr val="FF0000"/>
                </a:solidFill>
                <a:latin typeface="Trebuchet MS"/>
                <a:cs typeface="Arial" pitchFamily="34" charset="0"/>
              </a:rPr>
              <a:t>Максимальный </a:t>
            </a:r>
            <a:r>
              <a:rPr lang="ru-RU" sz="1600" dirty="0">
                <a:solidFill>
                  <a:srgbClr val="FF0000"/>
                </a:solidFill>
                <a:latin typeface="Trebuchet MS"/>
                <a:cs typeface="Arial" pitchFamily="34" charset="0"/>
              </a:rPr>
              <a:t>балл </a:t>
            </a:r>
            <a:endParaRPr lang="ru-RU" sz="1600" dirty="0" smtClean="0">
              <a:solidFill>
                <a:srgbClr val="FF0000"/>
              </a:solidFill>
              <a:latin typeface="Trebuchet MS"/>
              <a:cs typeface="Arial" pitchFamily="34" charset="0"/>
            </a:endParaRPr>
          </a:p>
          <a:p>
            <a:pPr lvl="0" algn="ctr" latinLnBrk="0"/>
            <a:r>
              <a:rPr lang="ru-RU" sz="1600" dirty="0" smtClean="0">
                <a:solidFill>
                  <a:srgbClr val="FF0000"/>
                </a:solidFill>
                <a:latin typeface="Trebuchet MS"/>
                <a:cs typeface="Arial" pitchFamily="34" charset="0"/>
              </a:rPr>
              <a:t>по </a:t>
            </a:r>
            <a:r>
              <a:rPr lang="ru-RU" sz="1600" dirty="0">
                <a:solidFill>
                  <a:srgbClr val="FF0000"/>
                </a:solidFill>
                <a:latin typeface="Trebuchet MS"/>
                <a:cs typeface="Arial" pitchFamily="34" charset="0"/>
              </a:rPr>
              <a:t>трем предметам </a:t>
            </a:r>
            <a:endParaRPr lang="ru-RU" sz="1600" dirty="0" smtClean="0">
              <a:solidFill>
                <a:srgbClr val="FF0000"/>
              </a:solidFill>
              <a:latin typeface="Trebuchet MS"/>
              <a:cs typeface="Arial" pitchFamily="34" charset="0"/>
            </a:endParaRPr>
          </a:p>
          <a:p>
            <a:pPr lvl="0" algn="ctr" latinLnBrk="0"/>
            <a:r>
              <a:rPr lang="ru-RU" sz="1600" dirty="0" smtClean="0">
                <a:solidFill>
                  <a:srgbClr val="FF0000"/>
                </a:solidFill>
                <a:latin typeface="Trebuchet MS"/>
                <a:cs typeface="Arial" pitchFamily="34" charset="0"/>
              </a:rPr>
              <a:t>– </a:t>
            </a:r>
            <a:r>
              <a:rPr lang="ru-RU" sz="1600" dirty="0">
                <a:solidFill>
                  <a:srgbClr val="FF0000"/>
                </a:solidFill>
                <a:latin typeface="Trebuchet MS"/>
                <a:cs typeface="Arial" pitchFamily="34" charset="0"/>
              </a:rPr>
              <a:t>100 </a:t>
            </a:r>
            <a:r>
              <a:rPr lang="en-US" sz="1600" dirty="0">
                <a:solidFill>
                  <a:srgbClr val="FF0000"/>
                </a:solidFill>
                <a:latin typeface="Trebuchet MS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rebuchet MS"/>
                <a:cs typeface="Arial" pitchFamily="34" charset="0"/>
              </a:rPr>
              <a:t>баллов </a:t>
            </a:r>
          </a:p>
        </p:txBody>
      </p:sp>
    </p:spTree>
    <p:extLst>
      <p:ext uri="{BB962C8B-B14F-4D97-AF65-F5344CB8AC3E}">
        <p14:creationId xmlns:p14="http://schemas.microsoft.com/office/powerpoint/2010/main" val="746363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7125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4068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1161</Words>
  <Application>Microsoft Office PowerPoint</Application>
  <PresentationFormat>Экран (16:9)</PresentationFormat>
  <Paragraphs>178</Paragraphs>
  <Slides>17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Анар Тасмуратова</cp:lastModifiedBy>
  <cp:revision>130</cp:revision>
  <cp:lastPrinted>2019-02-13T03:43:03Z</cp:lastPrinted>
  <dcterms:created xsi:type="dcterms:W3CDTF">2016-12-05T23:26:54Z</dcterms:created>
  <dcterms:modified xsi:type="dcterms:W3CDTF">2019-02-13T05:06:59Z</dcterms:modified>
</cp:coreProperties>
</file>